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1" r:id="rId2"/>
    <p:sldId id="399" r:id="rId3"/>
    <p:sldId id="398" r:id="rId4"/>
    <p:sldId id="401" r:id="rId5"/>
    <p:sldId id="400" r:id="rId6"/>
  </p:sldIdLst>
  <p:sldSz cx="9144000" cy="6858000" type="screen4x3"/>
  <p:notesSz cx="7104063" cy="10234613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816">
          <p15:clr>
            <a:srgbClr val="A4A3A4"/>
          </p15:clr>
        </p15:guide>
        <p15:guide id="3" pos="5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EDBFE"/>
    <a:srgbClr val="CCCCFF"/>
    <a:srgbClr val="FFCCFF"/>
    <a:srgbClr val="FFFF99"/>
    <a:srgbClr val="FFE9A3"/>
    <a:srgbClr val="99CCFF"/>
    <a:srgbClr val="CCFFCC"/>
    <a:srgbClr val="D6D6F5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613" autoAdjust="0"/>
  </p:normalViewPr>
  <p:slideViewPr>
    <p:cSldViewPr>
      <p:cViewPr varScale="1">
        <p:scale>
          <a:sx n="70" d="100"/>
          <a:sy n="70" d="100"/>
        </p:scale>
        <p:origin x="1326" y="48"/>
      </p:cViewPr>
      <p:guideLst>
        <p:guide orient="horz" pos="2160"/>
        <p:guide pos="816"/>
        <p:guide pos="5520"/>
      </p:guideLst>
    </p:cSldViewPr>
  </p:slideViewPr>
  <p:outlineViewPr>
    <p:cViewPr>
      <p:scale>
        <a:sx n="33" d="100"/>
        <a:sy n="33" d="100"/>
      </p:scale>
      <p:origin x="0" y="-11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92" y="96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7920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t" anchorCtr="0" compatLnSpc="1">
            <a:prstTxWarp prst="textNoShape">
              <a:avLst/>
            </a:prstTxWarp>
          </a:bodyPr>
          <a:lstStyle>
            <a:lvl1pPr defTabSz="9929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864" y="0"/>
            <a:ext cx="307920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t" anchorCtr="0" compatLnSpc="1">
            <a:prstTxWarp prst="textNoShape">
              <a:avLst/>
            </a:prstTxWarp>
          </a:bodyPr>
          <a:lstStyle>
            <a:lvl1pPr algn="r" defTabSz="9929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2402"/>
            <a:ext cx="3079202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b" anchorCtr="0" compatLnSpc="1">
            <a:prstTxWarp prst="textNoShape">
              <a:avLst/>
            </a:prstTxWarp>
          </a:bodyPr>
          <a:lstStyle>
            <a:lvl1pPr defTabSz="9929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864" y="9722402"/>
            <a:ext cx="3079202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b" anchorCtr="0" compatLnSpc="1">
            <a:prstTxWarp prst="textNoShape">
              <a:avLst/>
            </a:prstTxWarp>
          </a:bodyPr>
          <a:lstStyle>
            <a:lvl1pPr algn="r" defTabSz="991695" eaLnBrk="1" hangingPunct="1">
              <a:defRPr sz="1200"/>
            </a:lvl1pPr>
          </a:lstStyle>
          <a:p>
            <a:pPr>
              <a:defRPr/>
            </a:pPr>
            <a:fld id="{EFD0611E-0DA5-4BF9-B2E6-91EA17641FF0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91284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7920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t" anchorCtr="0" compatLnSpc="1">
            <a:prstTxWarp prst="textNoShape">
              <a:avLst/>
            </a:prstTxWarp>
          </a:bodyPr>
          <a:lstStyle>
            <a:lvl1pPr defTabSz="9929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864" y="0"/>
            <a:ext cx="307920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t" anchorCtr="0" compatLnSpc="1">
            <a:prstTxWarp prst="textNoShape">
              <a:avLst/>
            </a:prstTxWarp>
          </a:bodyPr>
          <a:lstStyle>
            <a:lvl1pPr algn="r" defTabSz="9929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007" y="4862026"/>
            <a:ext cx="5216062" cy="460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Klicken Sie, um die Formate des Vorlagentextes zu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864" y="9722402"/>
            <a:ext cx="3079202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46" tIns="49672" rIns="99346" bIns="49672" numCol="1" anchor="b" anchorCtr="0" compatLnSpc="1">
            <a:prstTxWarp prst="textNoShape">
              <a:avLst/>
            </a:prstTxWarp>
          </a:bodyPr>
          <a:lstStyle>
            <a:lvl1pPr algn="r" defTabSz="991695" eaLnBrk="1" hangingPunct="1">
              <a:defRPr sz="1200"/>
            </a:lvl1pPr>
          </a:lstStyle>
          <a:p>
            <a:pPr>
              <a:defRPr/>
            </a:pPr>
            <a:fld id="{A17DAD90-CF2A-4045-846B-6B96B9FC22DC}" type="slidenum">
              <a:rPr lang="de-CH" altLang="de-DE"/>
              <a:pPr>
                <a:defRPr/>
              </a:pPr>
              <a:t>‹#›</a:t>
            </a:fld>
            <a:endParaRPr lang="de-CH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4"/>
          </p:nvPr>
        </p:nvSpPr>
        <p:spPr>
          <a:xfrm>
            <a:off x="2" y="9720755"/>
            <a:ext cx="3079202" cy="512222"/>
          </a:xfrm>
          <a:prstGeom prst="rect">
            <a:avLst/>
          </a:prstGeom>
        </p:spPr>
        <p:txBody>
          <a:bodyPr vert="horz" lIns="96007" tIns="48004" rIns="96007" bIns="48004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2015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DAD90-CF2A-4045-846B-6B96B9FC22DC}" type="slidenum">
              <a:rPr lang="de-CH" altLang="de-DE" smtClean="0"/>
              <a:pPr>
                <a:defRPr/>
              </a:pPr>
              <a:t>3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8882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ide avec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576064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2383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with logo page fo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3"/>
          <p:cNvSpPr>
            <a:spLocks noChangeShapeType="1"/>
          </p:cNvSpPr>
          <p:nvPr userDrawn="1"/>
        </p:nvSpPr>
        <p:spPr bwMode="auto">
          <a:xfrm>
            <a:off x="76201" y="6437261"/>
            <a:ext cx="8839200" cy="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 Box 16"/>
          <p:cNvSpPr txBox="1">
            <a:spLocks noChangeArrowheads="1"/>
          </p:cNvSpPr>
          <p:nvPr userDrawn="1"/>
        </p:nvSpPr>
        <p:spPr bwMode="auto">
          <a:xfrm>
            <a:off x="76201" y="6484938"/>
            <a:ext cx="1543472" cy="377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525" tIns="42762" rIns="85525" bIns="42762">
            <a:spAutoFit/>
          </a:bodyPr>
          <a:lstStyle>
            <a:lvl1pPr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fr-CH" sz="900" b="1" dirty="0" smtClean="0"/>
              <a:t>BPCA 2020</a:t>
            </a:r>
            <a:r>
              <a:rPr lang="fr-CH" sz="900" b="1" baseline="0" dirty="0" smtClean="0"/>
              <a:t> Q4</a:t>
            </a:r>
            <a:endParaRPr lang="fr-CH" sz="900" b="1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de-CH" sz="900" dirty="0" smtClean="0"/>
              <a:t>EDA/BVG 03.11.2020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478266" y="6437261"/>
            <a:ext cx="3770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85188C5A-9770-4657-86AE-3BD34F80AF38}" type="slidenum">
              <a:rPr lang="de-CH" altLang="de-DE" sz="10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pPr>
                <a:defRPr/>
              </a:pPr>
              <a:t>‹#›</a:t>
            </a:fld>
            <a:r>
              <a:rPr lang="de-CH" altLang="de-DE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de-CH" altLang="de-DE" sz="1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LogoCOL" descr="Logo_col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46"/>
          <a:stretch>
            <a:fillRect/>
          </a:stretch>
        </p:blipFill>
        <p:spPr bwMode="auto">
          <a:xfrm>
            <a:off x="561975" y="381000"/>
            <a:ext cx="1960563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 userDrawn="1"/>
        </p:nvSpPr>
        <p:spPr bwMode="auto">
          <a:xfrm>
            <a:off x="6732588" y="333375"/>
            <a:ext cx="2298302" cy="455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525" tIns="42762" rIns="85525" bIns="42762">
            <a:spAutoFit/>
          </a:bodyPr>
          <a:lstStyle>
            <a:lvl1pPr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Federal Department of Foreign Affairs</a:t>
            </a:r>
            <a:r>
              <a:rPr lang="en-US" sz="800" baseline="0" dirty="0" smtClean="0">
                <a:solidFill>
                  <a:srgbClr val="000000"/>
                </a:solidFill>
              </a:rPr>
              <a:t> (FDFA)</a:t>
            </a:r>
            <a:r>
              <a:rPr lang="en-US" sz="800" dirty="0" smtClean="0">
                <a:solidFill>
                  <a:srgbClr val="000000"/>
                </a:solidFill>
              </a:rPr>
              <a:t>,</a:t>
            </a:r>
            <a:br>
              <a:rPr lang="en-US" sz="800" dirty="0" smtClean="0">
                <a:solidFill>
                  <a:srgbClr val="000000"/>
                </a:solidFill>
              </a:rPr>
            </a:br>
            <a:r>
              <a:rPr lang="en-US" sz="800" b="1" dirty="0" smtClean="0">
                <a:solidFill>
                  <a:srgbClr val="000000"/>
                </a:solidFill>
              </a:rPr>
              <a:t>Swiss Development and Cooperation </a:t>
            </a:r>
            <a:r>
              <a:rPr lang="de-DE" altLang="de-DE" sz="800" b="1" dirty="0" smtClean="0">
                <a:solidFill>
                  <a:srgbClr val="000000"/>
                </a:solidFill>
              </a:rPr>
              <a:t>(SDC</a:t>
            </a:r>
            <a:r>
              <a:rPr lang="de-DE" altLang="de-DE" sz="800" dirty="0" smtClean="0">
                <a:solidFill>
                  <a:srgbClr val="000000"/>
                </a:solidFill>
              </a:rPr>
              <a:t>)</a:t>
            </a:r>
          </a:p>
          <a:p>
            <a:pPr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Global Program Water / Eurasia</a:t>
            </a:r>
            <a:r>
              <a:rPr lang="en-US" sz="800" baseline="0" dirty="0" smtClean="0">
                <a:solidFill>
                  <a:srgbClr val="000000"/>
                </a:solidFill>
              </a:rPr>
              <a:t> division</a:t>
            </a:r>
            <a:endParaRPr lang="en-US" sz="800" dirty="0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4078611" y="381000"/>
            <a:ext cx="936104" cy="496954"/>
            <a:chOff x="6714309" y="887049"/>
            <a:chExt cx="2263774" cy="120178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05" t="17258" r="22255" b="16587"/>
            <a:stretch/>
          </p:blipFill>
          <p:spPr>
            <a:xfrm>
              <a:off x="6714309" y="887049"/>
              <a:ext cx="914400" cy="1201783"/>
            </a:xfrm>
            <a:prstGeom prst="rect">
              <a:avLst/>
            </a:prstGeom>
          </p:spPr>
        </p:pic>
        <p:pic>
          <p:nvPicPr>
            <p:cNvPr id="9" name="Picture 8" descr="C:\Users\BVG\AppData\Local\Microsoft\Windows\INetCache\Content.Word\Logo_BluePeace_QUADRI.jpg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365" b="-11104"/>
            <a:stretch/>
          </p:blipFill>
          <p:spPr bwMode="auto">
            <a:xfrm>
              <a:off x="7628709" y="1060404"/>
              <a:ext cx="1122953" cy="4275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 descr="C:\Users\BVG\AppData\Local\Microsoft\Windows\INetCache\Content.Word\Logo_BluePeace_QUADRI.jpg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366" t="-11104"/>
            <a:stretch/>
          </p:blipFill>
          <p:spPr bwMode="auto">
            <a:xfrm>
              <a:off x="7628709" y="1548492"/>
              <a:ext cx="1349374" cy="427536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94189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with 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COL" descr="Logo_col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46"/>
          <a:stretch>
            <a:fillRect/>
          </a:stretch>
        </p:blipFill>
        <p:spPr bwMode="auto">
          <a:xfrm>
            <a:off x="561975" y="381000"/>
            <a:ext cx="1960563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 userDrawn="1"/>
        </p:nvSpPr>
        <p:spPr bwMode="auto">
          <a:xfrm>
            <a:off x="6732588" y="333375"/>
            <a:ext cx="2298302" cy="455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525" tIns="42762" rIns="85525" bIns="42762">
            <a:spAutoFit/>
          </a:bodyPr>
          <a:lstStyle>
            <a:lvl1pPr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55663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556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Federal Department of Foreign Affairs</a:t>
            </a:r>
            <a:r>
              <a:rPr lang="en-US" sz="800" baseline="0" dirty="0" smtClean="0">
                <a:solidFill>
                  <a:srgbClr val="000000"/>
                </a:solidFill>
              </a:rPr>
              <a:t> (FDFA)</a:t>
            </a:r>
            <a:r>
              <a:rPr lang="en-US" sz="800" dirty="0" smtClean="0">
                <a:solidFill>
                  <a:srgbClr val="000000"/>
                </a:solidFill>
              </a:rPr>
              <a:t>,</a:t>
            </a:r>
            <a:br>
              <a:rPr lang="en-US" sz="800" dirty="0" smtClean="0">
                <a:solidFill>
                  <a:srgbClr val="000000"/>
                </a:solidFill>
              </a:rPr>
            </a:br>
            <a:r>
              <a:rPr lang="en-US" sz="800" b="1" dirty="0" smtClean="0">
                <a:solidFill>
                  <a:srgbClr val="000000"/>
                </a:solidFill>
              </a:rPr>
              <a:t>Swiss Development and Cooperation </a:t>
            </a:r>
            <a:r>
              <a:rPr lang="de-DE" altLang="de-DE" sz="800" b="1" dirty="0" smtClean="0">
                <a:solidFill>
                  <a:srgbClr val="000000"/>
                </a:solidFill>
              </a:rPr>
              <a:t>(SDC</a:t>
            </a:r>
            <a:r>
              <a:rPr lang="de-DE" altLang="de-DE" sz="800" dirty="0" smtClean="0">
                <a:solidFill>
                  <a:srgbClr val="000000"/>
                </a:solidFill>
              </a:rPr>
              <a:t>)</a:t>
            </a:r>
          </a:p>
          <a:p>
            <a:pPr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Global Program Water / Eurasia</a:t>
            </a:r>
            <a:r>
              <a:rPr lang="en-US" sz="800" baseline="0" dirty="0" smtClean="0">
                <a:solidFill>
                  <a:srgbClr val="000000"/>
                </a:solidFill>
              </a:rPr>
              <a:t> division</a:t>
            </a:r>
            <a:endParaRPr lang="en-US" sz="800" dirty="0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4078611" y="381000"/>
            <a:ext cx="936104" cy="496954"/>
            <a:chOff x="6714309" y="887049"/>
            <a:chExt cx="2263774" cy="120178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05" t="17258" r="22255" b="16587"/>
            <a:stretch/>
          </p:blipFill>
          <p:spPr>
            <a:xfrm>
              <a:off x="6714309" y="887049"/>
              <a:ext cx="914400" cy="1201783"/>
            </a:xfrm>
            <a:prstGeom prst="rect">
              <a:avLst/>
            </a:prstGeom>
          </p:spPr>
        </p:pic>
        <p:pic>
          <p:nvPicPr>
            <p:cNvPr id="9" name="Picture 8" descr="C:\Users\BVG\AppData\Local\Microsoft\Windows\INetCache\Content.Word\Logo_BluePeace_QUADRI.jpg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365" b="-11104"/>
            <a:stretch/>
          </p:blipFill>
          <p:spPr bwMode="auto">
            <a:xfrm>
              <a:off x="7628709" y="1060404"/>
              <a:ext cx="1122953" cy="4275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 descr="C:\Users\BVG\AppData\Local\Microsoft\Windows\INetCache\Content.Word\Logo_BluePeace_QUADRI.jpg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366" t="-11104"/>
            <a:stretch/>
          </p:blipFill>
          <p:spPr bwMode="auto">
            <a:xfrm>
              <a:off x="7628709" y="1548492"/>
              <a:ext cx="1349374" cy="427536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19664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- page numb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478266" y="6437261"/>
            <a:ext cx="3770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85188C5A-9770-4657-86AE-3BD34F80AF38}" type="slidenum">
              <a:rPr lang="de-CH" altLang="de-DE" sz="10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pPr>
                <a:defRPr/>
              </a:pPr>
              <a:t>‹#›</a:t>
            </a:fld>
            <a:r>
              <a:rPr lang="de-CH" altLang="de-DE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de-CH" altLang="de-DE" sz="1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4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95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ster of Mas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250" b="1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3279" indent="-241093">
              <a:spcBef>
                <a:spcPts val="422"/>
              </a:spcBef>
              <a:buChar char="-"/>
              <a:defRPr sz="1336" b="0">
                <a:solidFill>
                  <a:srgbClr val="232323"/>
                </a:solidFill>
              </a:defRPr>
            </a:lvl2pPr>
            <a:lvl3pPr marL="1062595" indent="-160729">
              <a:spcBef>
                <a:spcPts val="0"/>
              </a:spcBef>
              <a:buSzPct val="94000"/>
              <a:buChar char="‣"/>
              <a:defRPr sz="1266" b="0">
                <a:solidFill>
                  <a:srgbClr val="232323"/>
                </a:solidFill>
              </a:defRPr>
            </a:lvl3pPr>
            <a:lvl4pPr indent="1053666">
              <a:spcBef>
                <a:spcPts val="0"/>
              </a:spcBef>
              <a:defRPr sz="1125" b="0">
                <a:solidFill>
                  <a:srgbClr val="232323"/>
                </a:solidFill>
              </a:defRPr>
            </a:lvl4pPr>
            <a:lvl5pPr>
              <a:spcBef>
                <a:spcPts val="0"/>
              </a:spcBef>
              <a:defRPr sz="1055" b="0">
                <a:solidFill>
                  <a:srgbClr val="232323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547" b="1">
                <a:solidFill>
                  <a:srgbClr val="0056D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336">
                <a:solidFill>
                  <a:srgbClr val="232323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23232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125">
                <a:solidFill>
                  <a:srgbClr val="23232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055">
                <a:solidFill>
                  <a:srgbClr val="232323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0270289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4086225" y="2914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1" r:id="rId1"/>
    <p:sldLayoutId id="2147485242" r:id="rId2"/>
    <p:sldLayoutId id="2147485254" r:id="rId3"/>
    <p:sldLayoutId id="2147485252" r:id="rId4"/>
    <p:sldLayoutId id="2147485256" r:id="rId5"/>
    <p:sldLayoutId id="2147485257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182563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2pPr>
      <a:lvl3pPr marL="895350" indent="-173038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3pPr>
      <a:lvl4pPr marL="1257300" indent="-182563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4pPr>
      <a:lvl5pPr marL="1619250" indent="-1809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5pPr>
      <a:lvl6pPr marL="20764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6pPr>
      <a:lvl7pPr marL="25336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7pPr>
      <a:lvl8pPr marL="29908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8pPr>
      <a:lvl9pPr marL="3448050" indent="-180975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5F5F5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355050" y="1268760"/>
            <a:ext cx="6843711" cy="2592288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CH" sz="2800" dirty="0" smtClean="0"/>
              <a:t>Blue </a:t>
            </a:r>
            <a:r>
              <a:rPr lang="de-CH" sz="2800" dirty="0" err="1" smtClean="0"/>
              <a:t>Peace</a:t>
            </a:r>
            <a:r>
              <a:rPr lang="de-CH" sz="2800" dirty="0" smtClean="0"/>
              <a:t> Central Asia</a:t>
            </a:r>
            <a:br>
              <a:rPr lang="de-CH" sz="2800" dirty="0" smtClean="0"/>
            </a:br>
            <a:r>
              <a:rPr lang="de-CH" sz="2800" dirty="0" smtClean="0"/>
              <a:t/>
            </a:r>
            <a:br>
              <a:rPr lang="de-CH" sz="2800" dirty="0" smtClean="0"/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Outlining the economic foundations of regional cooperation on water in Central Asia</a:t>
            </a:r>
            <a:r>
              <a:rPr lang="de-CH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de-CH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de-CH" sz="2800" dirty="0" smtClean="0"/>
              <a:t/>
            </a:r>
            <a:br>
              <a:rPr lang="de-CH" sz="2800" dirty="0" smtClean="0"/>
            </a:br>
            <a:r>
              <a:rPr lang="de-CH" sz="2800" dirty="0" smtClean="0">
                <a:solidFill>
                  <a:srgbClr val="0070C0"/>
                </a:solidFill>
              </a:rPr>
              <a:t/>
            </a:r>
            <a:br>
              <a:rPr lang="de-CH" sz="2800" dirty="0" smtClean="0">
                <a:solidFill>
                  <a:srgbClr val="0070C0"/>
                </a:solidFill>
              </a:rPr>
            </a:br>
            <a:r>
              <a:rPr lang="de-CH" sz="2800" dirty="0" smtClean="0"/>
              <a:t/>
            </a:r>
            <a:br>
              <a:rPr lang="de-CH" sz="2800" dirty="0" smtClean="0"/>
            </a:br>
            <a:endParaRPr lang="de-CH" sz="2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5858" y="5954961"/>
            <a:ext cx="813752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CH" altLang="de-DE" sz="1400" kern="0" dirty="0" smtClean="0">
                <a:solidFill>
                  <a:srgbClr val="073962"/>
                </a:solidFill>
              </a:rPr>
              <a:t>Guy Bonvin</a:t>
            </a:r>
            <a:br>
              <a:rPr lang="de-CH" altLang="de-DE" sz="1400" kern="0" dirty="0" smtClean="0">
                <a:solidFill>
                  <a:srgbClr val="073962"/>
                </a:solidFill>
              </a:rPr>
            </a:br>
            <a:r>
              <a:rPr lang="de-CH" altLang="de-DE" sz="1400" kern="0" dirty="0" smtClean="0">
                <a:solidFill>
                  <a:srgbClr val="073962"/>
                </a:solidFill>
              </a:rPr>
              <a:t>Special </a:t>
            </a:r>
            <a:r>
              <a:rPr lang="de-CH" altLang="de-DE" sz="1400" kern="0" dirty="0" err="1" smtClean="0">
                <a:solidFill>
                  <a:srgbClr val="073962"/>
                </a:solidFill>
              </a:rPr>
              <a:t>Envoy</a:t>
            </a:r>
            <a:r>
              <a:rPr lang="de-CH" altLang="de-DE" sz="1400" kern="0" dirty="0" smtClean="0">
                <a:solidFill>
                  <a:srgbClr val="073962"/>
                </a:solidFill>
              </a:rPr>
              <a:t> </a:t>
            </a:r>
            <a:r>
              <a:rPr lang="de-CH" altLang="de-DE" sz="1400" kern="0" dirty="0" err="1" smtClean="0">
                <a:solidFill>
                  <a:srgbClr val="073962"/>
                </a:solidFill>
              </a:rPr>
              <a:t>for</a:t>
            </a:r>
            <a:r>
              <a:rPr lang="de-CH" altLang="de-DE" sz="1400" kern="0" dirty="0" smtClean="0">
                <a:solidFill>
                  <a:srgbClr val="073962"/>
                </a:solidFill>
              </a:rPr>
              <a:t> Water in Central </a:t>
            </a:r>
            <a:r>
              <a:rPr lang="de-CH" altLang="de-DE" sz="1400" kern="0" dirty="0" err="1" smtClean="0">
                <a:solidFill>
                  <a:srgbClr val="073962"/>
                </a:solidFill>
              </a:rPr>
              <a:t>Asia</a:t>
            </a:r>
            <a:endParaRPr lang="de-DE" altLang="de-DE" sz="1400" kern="0" dirty="0" smtClean="0">
              <a:solidFill>
                <a:srgbClr val="07396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12200" r="27951" b="10801"/>
          <a:stretch/>
        </p:blipFill>
        <p:spPr>
          <a:xfrm rot="5400000">
            <a:off x="8198761" y="5630925"/>
            <a:ext cx="648072" cy="6480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463383" y="6453336"/>
            <a:ext cx="26962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H" sz="1200" dirty="0" smtClean="0"/>
              <a:t>1</a:t>
            </a:r>
            <a:endParaRPr lang="de-CH" sz="1200" dirty="0"/>
          </a:p>
        </p:txBody>
      </p:sp>
    </p:spTree>
    <p:extLst>
      <p:ext uri="{BB962C8B-B14F-4D97-AF65-F5344CB8AC3E}">
        <p14:creationId xmlns:p14="http://schemas.microsoft.com/office/powerpoint/2010/main" val="124653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381785"/>
            <a:ext cx="8136904" cy="5224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✔"/>
            </a:pPr>
            <a:r>
              <a:rPr lang="fr-CH" sz="2200" dirty="0" smtClean="0">
                <a:latin typeface="+mn-lt"/>
                <a:ea typeface="Noto Sans Symbols"/>
                <a:cs typeface="Noto Sans Symbols"/>
              </a:rPr>
              <a:t>t</a:t>
            </a:r>
            <a:r>
              <a:rPr lang="hu-HU" sz="2200" dirty="0" smtClean="0">
                <a:latin typeface="+mn-lt"/>
                <a:ea typeface="Noto Sans Symbols"/>
                <a:cs typeface="Noto Sans Symbols"/>
              </a:rPr>
              <a:t>o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invest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as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much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as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necessary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to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secure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mid-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term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and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long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term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water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and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economic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resilience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,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as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little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as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necessary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to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finance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only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productive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,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systemic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and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resilient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assets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in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respect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of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sustainable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natural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resource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management and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climate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change</a:t>
            </a:r>
            <a:endParaRPr lang="de-CH" sz="2200" dirty="0">
              <a:latin typeface="+mn-lt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✔"/>
            </a:pPr>
            <a:r>
              <a:rPr lang="hu-HU" sz="2200" dirty="0">
                <a:latin typeface="+mn-lt"/>
                <a:ea typeface="Noto Sans Symbols"/>
                <a:cs typeface="Noto Sans Symbols"/>
              </a:rPr>
              <a:t>to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blend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mid-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term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and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long-term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socio-economic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and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environmental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benefits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,</a:t>
            </a:r>
            <a:endParaRPr lang="de-CH" sz="2200" dirty="0">
              <a:latin typeface="+mn-lt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✔"/>
            </a:pPr>
            <a:r>
              <a:rPr lang="hu-HU" sz="2200" dirty="0">
                <a:latin typeface="+mn-lt"/>
                <a:ea typeface="Noto Sans Symbols"/>
                <a:cs typeface="Noto Sans Symbols"/>
              </a:rPr>
              <a:t>to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reduce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the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exposure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of the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water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sector, the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economy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and the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stability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of the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region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to the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effects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of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climate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change</a:t>
            </a:r>
            <a:endParaRPr lang="de-CH" sz="2200" dirty="0">
              <a:latin typeface="+mn-lt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✔"/>
            </a:pPr>
            <a:r>
              <a:rPr lang="hu-HU" sz="2200" dirty="0">
                <a:latin typeface="+mn-lt"/>
                <a:ea typeface="Noto Sans Symbols"/>
                <a:cs typeface="Noto Sans Symbols"/>
              </a:rPr>
              <a:t>an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incentive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for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cross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-sector and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cross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-country </a:t>
            </a:r>
            <a:r>
              <a:rPr lang="hu-HU" sz="2200" b="1" dirty="0" err="1">
                <a:latin typeface="+mn-lt"/>
                <a:ea typeface="Noto Sans Symbols"/>
                <a:cs typeface="Noto Sans Symbols"/>
              </a:rPr>
              <a:t>cooperation</a:t>
            </a:r>
            <a:r>
              <a:rPr lang="hu-HU" sz="2200" b="1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on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economic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and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strategic</a:t>
            </a:r>
            <a:r>
              <a:rPr lang="hu-HU" sz="2200" dirty="0">
                <a:latin typeface="+mn-lt"/>
                <a:ea typeface="Noto Sans Symbols"/>
                <a:cs typeface="Noto Sans Symbols"/>
              </a:rPr>
              <a:t> </a:t>
            </a:r>
            <a:r>
              <a:rPr lang="hu-HU" sz="2200" dirty="0" err="1">
                <a:latin typeface="+mn-lt"/>
                <a:ea typeface="Noto Sans Symbols"/>
                <a:cs typeface="Noto Sans Symbols"/>
              </a:rPr>
              <a:t>issues</a:t>
            </a:r>
            <a:r>
              <a:rPr lang="hu-HU" sz="2200" dirty="0" smtClean="0">
                <a:latin typeface="+mn-lt"/>
                <a:ea typeface="Noto Sans Symbols"/>
                <a:cs typeface="Noto Sans Symbols"/>
              </a:rPr>
              <a:t>.</a:t>
            </a:r>
            <a:endParaRPr lang="fr-CH" sz="2200" dirty="0" smtClean="0">
              <a:latin typeface="+mn-lt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✔"/>
            </a:pPr>
            <a:r>
              <a:rPr lang="hu-HU" sz="2200" dirty="0"/>
              <a:t>LAST BUT NOT LEAST: IDENTIFY and SPEAK </a:t>
            </a:r>
            <a:r>
              <a:rPr lang="hu-HU" sz="2200" dirty="0" err="1"/>
              <a:t>about</a:t>
            </a:r>
            <a:r>
              <a:rPr lang="hu-HU" sz="2200" dirty="0"/>
              <a:t> CONCRETE PROJECTS, SUCCESS AND FAILURES</a:t>
            </a:r>
            <a:endParaRPr lang="de-CH" sz="2200" dirty="0">
              <a:effectLst/>
              <a:latin typeface="+mn-lt"/>
              <a:ea typeface="Noto Sans Symbols"/>
              <a:cs typeface="Noto Sans Symbol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3888" y="980728"/>
            <a:ext cx="2472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000" b="1" dirty="0" smtClean="0"/>
              <a:t>The MOTTO </a:t>
            </a:r>
            <a:r>
              <a:rPr lang="fr-CH" sz="2000" b="1" dirty="0" err="1" smtClean="0"/>
              <a:t>today</a:t>
            </a:r>
            <a:r>
              <a:rPr lang="fr-CH" sz="2000" b="1" dirty="0" smtClean="0"/>
              <a:t>!</a:t>
            </a:r>
            <a:endParaRPr lang="de-CH" sz="2000" b="1" dirty="0"/>
          </a:p>
        </p:txBody>
      </p:sp>
    </p:spTree>
    <p:extLst>
      <p:ext uri="{BB962C8B-B14F-4D97-AF65-F5344CB8AC3E}">
        <p14:creationId xmlns:p14="http://schemas.microsoft.com/office/powerpoint/2010/main" val="14248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910388" y="6454775"/>
            <a:ext cx="2233612" cy="317500"/>
          </a:xfrm>
          <a:prstGeom prst="rect">
            <a:avLst/>
          </a:prstGeom>
        </p:spPr>
        <p:txBody>
          <a:bodyPr/>
          <a:lstStyle/>
          <a:p>
            <a:fld id="{9C44B18D-84E3-4C33-88C8-B174017ADF7D}" type="slidenum">
              <a:rPr lang="en-US" smtClean="0"/>
              <a:t>3</a:t>
            </a:fld>
            <a:endParaRPr lang="en-US"/>
          </a:p>
        </p:txBody>
      </p:sp>
      <p:sp>
        <p:nvSpPr>
          <p:cNvPr id="22" name="Chevron 21"/>
          <p:cNvSpPr/>
          <p:nvPr/>
        </p:nvSpPr>
        <p:spPr bwMode="auto">
          <a:xfrm rot="4330367">
            <a:off x="6168137" y="2850175"/>
            <a:ext cx="4331940" cy="346366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2987824" y="4509120"/>
            <a:ext cx="980559" cy="1084747"/>
            <a:chOff x="2871361" y="2992325"/>
            <a:chExt cx="1160065" cy="1310699"/>
          </a:xfrm>
        </p:grpSpPr>
        <p:grpSp>
          <p:nvGrpSpPr>
            <p:cNvPr id="26" name="Group 25"/>
            <p:cNvGrpSpPr/>
            <p:nvPr/>
          </p:nvGrpSpPr>
          <p:grpSpPr>
            <a:xfrm>
              <a:off x="2871361" y="3004366"/>
              <a:ext cx="300089" cy="649329"/>
              <a:chOff x="2975767" y="3067703"/>
              <a:chExt cx="444105" cy="1297401"/>
            </a:xfrm>
          </p:grpSpPr>
          <p:cxnSp>
            <p:nvCxnSpPr>
              <p:cNvPr id="24" name="Straight Connector 23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5" name="Freeform 24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128167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9" name="Freeform 28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3404530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2" name="Freeform 31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548268" y="3653695"/>
              <a:ext cx="300089" cy="649329"/>
              <a:chOff x="2975767" y="3067703"/>
              <a:chExt cx="444105" cy="1297401"/>
            </a:xfrm>
          </p:grpSpPr>
          <p:cxnSp>
            <p:nvCxnSpPr>
              <p:cNvPr id="34" name="Straight Connector 33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" name="Freeform 34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731337" y="2992325"/>
              <a:ext cx="300089" cy="649329"/>
              <a:chOff x="2975767" y="3067703"/>
              <a:chExt cx="444105" cy="1297401"/>
            </a:xfrm>
          </p:grpSpPr>
          <p:cxnSp>
            <p:nvCxnSpPr>
              <p:cNvPr id="37" name="Straight Connector 36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Freeform 37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438767" y="1331110"/>
            <a:ext cx="2017565" cy="1291797"/>
            <a:chOff x="1427018" y="1915737"/>
            <a:chExt cx="2521527" cy="1631027"/>
          </a:xfrm>
        </p:grpSpPr>
        <p:sp>
          <p:nvSpPr>
            <p:cNvPr id="72" name="Freeform 71"/>
            <p:cNvSpPr/>
            <p:nvPr/>
          </p:nvSpPr>
          <p:spPr bwMode="auto">
            <a:xfrm>
              <a:off x="1427018" y="1915737"/>
              <a:ext cx="2493818" cy="838082"/>
            </a:xfrm>
            <a:custGeom>
              <a:avLst/>
              <a:gdLst>
                <a:gd name="connsiteX0" fmla="*/ 1274618 w 2493818"/>
                <a:gd name="connsiteY0" fmla="*/ 869027 h 1007926"/>
                <a:gd name="connsiteX1" fmla="*/ 1274618 w 2493818"/>
                <a:gd name="connsiteY1" fmla="*/ 869027 h 1007926"/>
                <a:gd name="connsiteX2" fmla="*/ 1163782 w 2493818"/>
                <a:gd name="connsiteY2" fmla="*/ 813608 h 1007926"/>
                <a:gd name="connsiteX3" fmla="*/ 1108364 w 2493818"/>
                <a:gd name="connsiteY3" fmla="*/ 772045 h 1007926"/>
                <a:gd name="connsiteX4" fmla="*/ 1066800 w 2493818"/>
                <a:gd name="connsiteY4" fmla="*/ 758190 h 1007926"/>
                <a:gd name="connsiteX5" fmla="*/ 983673 w 2493818"/>
                <a:gd name="connsiteY5" fmla="*/ 702772 h 1007926"/>
                <a:gd name="connsiteX6" fmla="*/ 886691 w 2493818"/>
                <a:gd name="connsiteY6" fmla="*/ 675063 h 1007926"/>
                <a:gd name="connsiteX7" fmla="*/ 803564 w 2493818"/>
                <a:gd name="connsiteY7" fmla="*/ 619645 h 1007926"/>
                <a:gd name="connsiteX8" fmla="*/ 762000 w 2493818"/>
                <a:gd name="connsiteY8" fmla="*/ 591936 h 1007926"/>
                <a:gd name="connsiteX9" fmla="*/ 692727 w 2493818"/>
                <a:gd name="connsiteY9" fmla="*/ 536518 h 1007926"/>
                <a:gd name="connsiteX10" fmla="*/ 665018 w 2493818"/>
                <a:gd name="connsiteY10" fmla="*/ 508808 h 1007926"/>
                <a:gd name="connsiteX11" fmla="*/ 540327 w 2493818"/>
                <a:gd name="connsiteY11" fmla="*/ 494954 h 1007926"/>
                <a:gd name="connsiteX12" fmla="*/ 457200 w 2493818"/>
                <a:gd name="connsiteY12" fmla="*/ 453390 h 1007926"/>
                <a:gd name="connsiteX13" fmla="*/ 374073 w 2493818"/>
                <a:gd name="connsiteY13" fmla="*/ 425681 h 1007926"/>
                <a:gd name="connsiteX14" fmla="*/ 332509 w 2493818"/>
                <a:gd name="connsiteY14" fmla="*/ 411827 h 1007926"/>
                <a:gd name="connsiteX15" fmla="*/ 290946 w 2493818"/>
                <a:gd name="connsiteY15" fmla="*/ 397972 h 1007926"/>
                <a:gd name="connsiteX16" fmla="*/ 193964 w 2493818"/>
                <a:gd name="connsiteY16" fmla="*/ 370263 h 1007926"/>
                <a:gd name="connsiteX17" fmla="*/ 96982 w 2493818"/>
                <a:gd name="connsiteY17" fmla="*/ 245572 h 1007926"/>
                <a:gd name="connsiteX18" fmla="*/ 55418 w 2493818"/>
                <a:gd name="connsiteY18" fmla="*/ 231718 h 1007926"/>
                <a:gd name="connsiteX19" fmla="*/ 0 w 2493818"/>
                <a:gd name="connsiteY19" fmla="*/ 231718 h 1007926"/>
                <a:gd name="connsiteX20" fmla="*/ 41564 w 2493818"/>
                <a:gd name="connsiteY20" fmla="*/ 134736 h 1007926"/>
                <a:gd name="connsiteX21" fmla="*/ 124691 w 2493818"/>
                <a:gd name="connsiteY21" fmla="*/ 51608 h 1007926"/>
                <a:gd name="connsiteX22" fmla="*/ 221673 w 2493818"/>
                <a:gd name="connsiteY22" fmla="*/ 10045 h 1007926"/>
                <a:gd name="connsiteX23" fmla="*/ 221673 w 2493818"/>
                <a:gd name="connsiteY23" fmla="*/ 10045 h 1007926"/>
                <a:gd name="connsiteX24" fmla="*/ 1136073 w 2493818"/>
                <a:gd name="connsiteY24" fmla="*/ 23899 h 1007926"/>
                <a:gd name="connsiteX25" fmla="*/ 1191491 w 2493818"/>
                <a:gd name="connsiteY25" fmla="*/ 37754 h 1007926"/>
                <a:gd name="connsiteX26" fmla="*/ 1260764 w 2493818"/>
                <a:gd name="connsiteY26" fmla="*/ 51608 h 1007926"/>
                <a:gd name="connsiteX27" fmla="*/ 1468582 w 2493818"/>
                <a:gd name="connsiteY27" fmla="*/ 65463 h 1007926"/>
                <a:gd name="connsiteX28" fmla="*/ 1565564 w 2493818"/>
                <a:gd name="connsiteY28" fmla="*/ 79318 h 1007926"/>
                <a:gd name="connsiteX29" fmla="*/ 1648691 w 2493818"/>
                <a:gd name="connsiteY29" fmla="*/ 107027 h 1007926"/>
                <a:gd name="connsiteX30" fmla="*/ 1690255 w 2493818"/>
                <a:gd name="connsiteY30" fmla="*/ 120881 h 1007926"/>
                <a:gd name="connsiteX31" fmla="*/ 1731818 w 2493818"/>
                <a:gd name="connsiteY31" fmla="*/ 134736 h 1007926"/>
                <a:gd name="connsiteX32" fmla="*/ 1939637 w 2493818"/>
                <a:gd name="connsiteY32" fmla="*/ 162445 h 1007926"/>
                <a:gd name="connsiteX33" fmla="*/ 2105891 w 2493818"/>
                <a:gd name="connsiteY33" fmla="*/ 217863 h 1007926"/>
                <a:gd name="connsiteX34" fmla="*/ 2147455 w 2493818"/>
                <a:gd name="connsiteY34" fmla="*/ 231718 h 1007926"/>
                <a:gd name="connsiteX35" fmla="*/ 2189018 w 2493818"/>
                <a:gd name="connsiteY35" fmla="*/ 259427 h 1007926"/>
                <a:gd name="connsiteX36" fmla="*/ 2216727 w 2493818"/>
                <a:gd name="connsiteY36" fmla="*/ 300990 h 1007926"/>
                <a:gd name="connsiteX37" fmla="*/ 2299855 w 2493818"/>
                <a:gd name="connsiteY37" fmla="*/ 342554 h 1007926"/>
                <a:gd name="connsiteX38" fmla="*/ 2341418 w 2493818"/>
                <a:gd name="connsiteY38" fmla="*/ 370263 h 1007926"/>
                <a:gd name="connsiteX39" fmla="*/ 2382982 w 2493818"/>
                <a:gd name="connsiteY39" fmla="*/ 384118 h 1007926"/>
                <a:gd name="connsiteX40" fmla="*/ 2466109 w 2493818"/>
                <a:gd name="connsiteY40" fmla="*/ 425681 h 1007926"/>
                <a:gd name="connsiteX41" fmla="*/ 2493818 w 2493818"/>
                <a:gd name="connsiteY41" fmla="*/ 467245 h 1007926"/>
                <a:gd name="connsiteX42" fmla="*/ 2493818 w 2493818"/>
                <a:gd name="connsiteY42" fmla="*/ 467245 h 1007926"/>
                <a:gd name="connsiteX43" fmla="*/ 2396837 w 2493818"/>
                <a:gd name="connsiteY43" fmla="*/ 536518 h 1007926"/>
                <a:gd name="connsiteX44" fmla="*/ 2258291 w 2493818"/>
                <a:gd name="connsiteY44" fmla="*/ 578081 h 1007926"/>
                <a:gd name="connsiteX45" fmla="*/ 2119746 w 2493818"/>
                <a:gd name="connsiteY45" fmla="*/ 647354 h 1007926"/>
                <a:gd name="connsiteX46" fmla="*/ 1801091 w 2493818"/>
                <a:gd name="connsiteY46" fmla="*/ 785899 h 1007926"/>
                <a:gd name="connsiteX47" fmla="*/ 1579418 w 2493818"/>
                <a:gd name="connsiteY47" fmla="*/ 896736 h 1007926"/>
                <a:gd name="connsiteX48" fmla="*/ 1468582 w 2493818"/>
                <a:gd name="connsiteY48" fmla="*/ 938299 h 1007926"/>
                <a:gd name="connsiteX49" fmla="*/ 1371600 w 2493818"/>
                <a:gd name="connsiteY49" fmla="*/ 952154 h 1007926"/>
                <a:gd name="connsiteX50" fmla="*/ 1316182 w 2493818"/>
                <a:gd name="connsiteY50" fmla="*/ 966008 h 1007926"/>
                <a:gd name="connsiteX51" fmla="*/ 1246909 w 2493818"/>
                <a:gd name="connsiteY51" fmla="*/ 979863 h 1007926"/>
                <a:gd name="connsiteX52" fmla="*/ 1191491 w 2493818"/>
                <a:gd name="connsiteY52" fmla="*/ 1007572 h 1007926"/>
                <a:gd name="connsiteX53" fmla="*/ 1163782 w 2493818"/>
                <a:gd name="connsiteY53" fmla="*/ 966008 h 1007926"/>
                <a:gd name="connsiteX54" fmla="*/ 1246909 w 2493818"/>
                <a:gd name="connsiteY54" fmla="*/ 882881 h 1007926"/>
                <a:gd name="connsiteX55" fmla="*/ 1371600 w 2493818"/>
                <a:gd name="connsiteY55" fmla="*/ 785899 h 1007926"/>
                <a:gd name="connsiteX56" fmla="*/ 1357746 w 2493818"/>
                <a:gd name="connsiteY56" fmla="*/ 827463 h 1007926"/>
                <a:gd name="connsiteX57" fmla="*/ 1274618 w 2493818"/>
                <a:gd name="connsiteY57" fmla="*/ 869027 h 1007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493818" h="1007926">
                  <a:moveTo>
                    <a:pt x="1274618" y="869027"/>
                  </a:moveTo>
                  <a:lnTo>
                    <a:pt x="1274618" y="869027"/>
                  </a:lnTo>
                  <a:cubicBezTo>
                    <a:pt x="1237673" y="850554"/>
                    <a:pt x="1199461" y="834421"/>
                    <a:pt x="1163782" y="813608"/>
                  </a:cubicBezTo>
                  <a:cubicBezTo>
                    <a:pt x="1143837" y="801973"/>
                    <a:pt x="1128412" y="783501"/>
                    <a:pt x="1108364" y="772045"/>
                  </a:cubicBezTo>
                  <a:cubicBezTo>
                    <a:pt x="1095684" y="764799"/>
                    <a:pt x="1079566" y="765282"/>
                    <a:pt x="1066800" y="758190"/>
                  </a:cubicBezTo>
                  <a:cubicBezTo>
                    <a:pt x="1037689" y="742017"/>
                    <a:pt x="1015266" y="713303"/>
                    <a:pt x="983673" y="702772"/>
                  </a:cubicBezTo>
                  <a:cubicBezTo>
                    <a:pt x="924045" y="682897"/>
                    <a:pt x="956277" y="692460"/>
                    <a:pt x="886691" y="675063"/>
                  </a:cubicBezTo>
                  <a:lnTo>
                    <a:pt x="803564" y="619645"/>
                  </a:lnTo>
                  <a:lnTo>
                    <a:pt x="762000" y="591936"/>
                  </a:lnTo>
                  <a:cubicBezTo>
                    <a:pt x="706811" y="509151"/>
                    <a:pt x="767084" y="581133"/>
                    <a:pt x="692727" y="536518"/>
                  </a:cubicBezTo>
                  <a:cubicBezTo>
                    <a:pt x="681526" y="529797"/>
                    <a:pt x="677620" y="512245"/>
                    <a:pt x="665018" y="508808"/>
                  </a:cubicBezTo>
                  <a:cubicBezTo>
                    <a:pt x="624672" y="497804"/>
                    <a:pt x="581891" y="499572"/>
                    <a:pt x="540327" y="494954"/>
                  </a:cubicBezTo>
                  <a:cubicBezTo>
                    <a:pt x="388734" y="444420"/>
                    <a:pt x="618360" y="525016"/>
                    <a:pt x="457200" y="453390"/>
                  </a:cubicBezTo>
                  <a:cubicBezTo>
                    <a:pt x="430510" y="441528"/>
                    <a:pt x="401782" y="434917"/>
                    <a:pt x="374073" y="425681"/>
                  </a:cubicBezTo>
                  <a:lnTo>
                    <a:pt x="332509" y="411827"/>
                  </a:lnTo>
                  <a:cubicBezTo>
                    <a:pt x="318655" y="407209"/>
                    <a:pt x="305114" y="401514"/>
                    <a:pt x="290946" y="397972"/>
                  </a:cubicBezTo>
                  <a:cubicBezTo>
                    <a:pt x="221359" y="380576"/>
                    <a:pt x="253591" y="390140"/>
                    <a:pt x="193964" y="370263"/>
                  </a:cubicBezTo>
                  <a:cubicBezTo>
                    <a:pt x="171945" y="337235"/>
                    <a:pt x="136049" y="271616"/>
                    <a:pt x="96982" y="245572"/>
                  </a:cubicBezTo>
                  <a:cubicBezTo>
                    <a:pt x="84831" y="237471"/>
                    <a:pt x="69875" y="233783"/>
                    <a:pt x="55418" y="231718"/>
                  </a:cubicBezTo>
                  <a:cubicBezTo>
                    <a:pt x="37131" y="229106"/>
                    <a:pt x="18473" y="231718"/>
                    <a:pt x="0" y="231718"/>
                  </a:cubicBezTo>
                  <a:lnTo>
                    <a:pt x="41564" y="134736"/>
                  </a:lnTo>
                  <a:cubicBezTo>
                    <a:pt x="69273" y="107027"/>
                    <a:pt x="92086" y="73345"/>
                    <a:pt x="124691" y="51608"/>
                  </a:cubicBezTo>
                  <a:cubicBezTo>
                    <a:pt x="303359" y="-67505"/>
                    <a:pt x="167186" y="64528"/>
                    <a:pt x="221673" y="10045"/>
                  </a:cubicBezTo>
                  <a:lnTo>
                    <a:pt x="221673" y="10045"/>
                  </a:lnTo>
                  <a:lnTo>
                    <a:pt x="1136073" y="23899"/>
                  </a:lnTo>
                  <a:cubicBezTo>
                    <a:pt x="1155106" y="24443"/>
                    <a:pt x="1172903" y="33623"/>
                    <a:pt x="1191491" y="37754"/>
                  </a:cubicBezTo>
                  <a:cubicBezTo>
                    <a:pt x="1214479" y="42862"/>
                    <a:pt x="1237333" y="49265"/>
                    <a:pt x="1260764" y="51608"/>
                  </a:cubicBezTo>
                  <a:cubicBezTo>
                    <a:pt x="1329846" y="58516"/>
                    <a:pt x="1399309" y="60845"/>
                    <a:pt x="1468582" y="65463"/>
                  </a:cubicBezTo>
                  <a:cubicBezTo>
                    <a:pt x="1500909" y="70081"/>
                    <a:pt x="1533745" y="71975"/>
                    <a:pt x="1565564" y="79318"/>
                  </a:cubicBezTo>
                  <a:cubicBezTo>
                    <a:pt x="1594024" y="85886"/>
                    <a:pt x="1620982" y="97791"/>
                    <a:pt x="1648691" y="107027"/>
                  </a:cubicBezTo>
                  <a:lnTo>
                    <a:pt x="1690255" y="120881"/>
                  </a:lnTo>
                  <a:cubicBezTo>
                    <a:pt x="1704109" y="125499"/>
                    <a:pt x="1717361" y="132671"/>
                    <a:pt x="1731818" y="134736"/>
                  </a:cubicBezTo>
                  <a:cubicBezTo>
                    <a:pt x="1865659" y="153855"/>
                    <a:pt x="1796397" y="144539"/>
                    <a:pt x="1939637" y="162445"/>
                  </a:cubicBezTo>
                  <a:lnTo>
                    <a:pt x="2105891" y="217863"/>
                  </a:lnTo>
                  <a:cubicBezTo>
                    <a:pt x="2119746" y="222481"/>
                    <a:pt x="2135304" y="223617"/>
                    <a:pt x="2147455" y="231718"/>
                  </a:cubicBezTo>
                  <a:lnTo>
                    <a:pt x="2189018" y="259427"/>
                  </a:lnTo>
                  <a:cubicBezTo>
                    <a:pt x="2198254" y="273281"/>
                    <a:pt x="2204953" y="289216"/>
                    <a:pt x="2216727" y="300990"/>
                  </a:cubicBezTo>
                  <a:cubicBezTo>
                    <a:pt x="2256432" y="340695"/>
                    <a:pt x="2254782" y="320017"/>
                    <a:pt x="2299855" y="342554"/>
                  </a:cubicBezTo>
                  <a:cubicBezTo>
                    <a:pt x="2314748" y="350001"/>
                    <a:pt x="2326525" y="362816"/>
                    <a:pt x="2341418" y="370263"/>
                  </a:cubicBezTo>
                  <a:cubicBezTo>
                    <a:pt x="2354480" y="376794"/>
                    <a:pt x="2369920" y="377587"/>
                    <a:pt x="2382982" y="384118"/>
                  </a:cubicBezTo>
                  <a:cubicBezTo>
                    <a:pt x="2490407" y="437830"/>
                    <a:pt x="2361644" y="390860"/>
                    <a:pt x="2466109" y="425681"/>
                  </a:cubicBezTo>
                  <a:lnTo>
                    <a:pt x="2493818" y="467245"/>
                  </a:lnTo>
                  <a:lnTo>
                    <a:pt x="2493818" y="467245"/>
                  </a:lnTo>
                  <a:cubicBezTo>
                    <a:pt x="2461491" y="490336"/>
                    <a:pt x="2431815" y="517683"/>
                    <a:pt x="2396837" y="536518"/>
                  </a:cubicBezTo>
                  <a:cubicBezTo>
                    <a:pt x="2367603" y="552259"/>
                    <a:pt x="2295135" y="568870"/>
                    <a:pt x="2258291" y="578081"/>
                  </a:cubicBezTo>
                  <a:cubicBezTo>
                    <a:pt x="2133668" y="652855"/>
                    <a:pt x="2245443" y="590790"/>
                    <a:pt x="2119746" y="647354"/>
                  </a:cubicBezTo>
                  <a:cubicBezTo>
                    <a:pt x="1822051" y="781317"/>
                    <a:pt x="2011439" y="707019"/>
                    <a:pt x="1801091" y="785899"/>
                  </a:cubicBezTo>
                  <a:cubicBezTo>
                    <a:pt x="1698689" y="862701"/>
                    <a:pt x="1764270" y="820620"/>
                    <a:pt x="1579418" y="896736"/>
                  </a:cubicBezTo>
                  <a:cubicBezTo>
                    <a:pt x="1571041" y="900185"/>
                    <a:pt x="1490017" y="934012"/>
                    <a:pt x="1468582" y="938299"/>
                  </a:cubicBezTo>
                  <a:cubicBezTo>
                    <a:pt x="1436561" y="944703"/>
                    <a:pt x="1403729" y="946312"/>
                    <a:pt x="1371600" y="952154"/>
                  </a:cubicBezTo>
                  <a:cubicBezTo>
                    <a:pt x="1352866" y="955560"/>
                    <a:pt x="1334770" y="961877"/>
                    <a:pt x="1316182" y="966008"/>
                  </a:cubicBezTo>
                  <a:cubicBezTo>
                    <a:pt x="1293194" y="971116"/>
                    <a:pt x="1270000" y="975245"/>
                    <a:pt x="1246909" y="979863"/>
                  </a:cubicBezTo>
                  <a:cubicBezTo>
                    <a:pt x="1228436" y="989099"/>
                    <a:pt x="1211863" y="1010967"/>
                    <a:pt x="1191491" y="1007572"/>
                  </a:cubicBezTo>
                  <a:cubicBezTo>
                    <a:pt x="1175066" y="1004834"/>
                    <a:pt x="1157019" y="981224"/>
                    <a:pt x="1163782" y="966008"/>
                  </a:cubicBezTo>
                  <a:cubicBezTo>
                    <a:pt x="1179697" y="930199"/>
                    <a:pt x="1214304" y="904618"/>
                    <a:pt x="1246909" y="882881"/>
                  </a:cubicBezTo>
                  <a:cubicBezTo>
                    <a:pt x="1346340" y="816595"/>
                    <a:pt x="1306489" y="851012"/>
                    <a:pt x="1371600" y="785899"/>
                  </a:cubicBezTo>
                  <a:cubicBezTo>
                    <a:pt x="1366982" y="799754"/>
                    <a:pt x="1368073" y="817136"/>
                    <a:pt x="1357746" y="827463"/>
                  </a:cubicBezTo>
                  <a:cubicBezTo>
                    <a:pt x="1347419" y="837790"/>
                    <a:pt x="1288473" y="862100"/>
                    <a:pt x="1274618" y="869027"/>
                  </a:cubicBezTo>
                  <a:close/>
                </a:path>
              </a:pathLst>
            </a:cu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Freeform 68"/>
            <p:cNvSpPr/>
            <p:nvPr/>
          </p:nvSpPr>
          <p:spPr bwMode="auto">
            <a:xfrm>
              <a:off x="2701636" y="2272145"/>
              <a:ext cx="1246909" cy="1274619"/>
            </a:xfrm>
            <a:custGeom>
              <a:avLst/>
              <a:gdLst>
                <a:gd name="connsiteX0" fmla="*/ 0 w 1246909"/>
                <a:gd name="connsiteY0" fmla="*/ 498764 h 1274619"/>
                <a:gd name="connsiteX1" fmla="*/ 0 w 1246909"/>
                <a:gd name="connsiteY1" fmla="*/ 498764 h 1274619"/>
                <a:gd name="connsiteX2" fmla="*/ 96982 w 1246909"/>
                <a:gd name="connsiteY2" fmla="*/ 360219 h 1274619"/>
                <a:gd name="connsiteX3" fmla="*/ 124691 w 1246909"/>
                <a:gd name="connsiteY3" fmla="*/ 318655 h 1274619"/>
                <a:gd name="connsiteX4" fmla="*/ 152400 w 1246909"/>
                <a:gd name="connsiteY4" fmla="*/ 277091 h 1274619"/>
                <a:gd name="connsiteX5" fmla="*/ 193964 w 1246909"/>
                <a:gd name="connsiteY5" fmla="*/ 263237 h 1274619"/>
                <a:gd name="connsiteX6" fmla="*/ 221673 w 1246909"/>
                <a:gd name="connsiteY6" fmla="*/ 221673 h 1274619"/>
                <a:gd name="connsiteX7" fmla="*/ 304800 w 1246909"/>
                <a:gd name="connsiteY7" fmla="*/ 180110 h 1274619"/>
                <a:gd name="connsiteX8" fmla="*/ 374073 w 1246909"/>
                <a:gd name="connsiteY8" fmla="*/ 124691 h 1274619"/>
                <a:gd name="connsiteX9" fmla="*/ 457200 w 1246909"/>
                <a:gd name="connsiteY9" fmla="*/ 69273 h 1274619"/>
                <a:gd name="connsiteX10" fmla="*/ 540328 w 1246909"/>
                <a:gd name="connsiteY10" fmla="*/ 41564 h 1274619"/>
                <a:gd name="connsiteX11" fmla="*/ 595746 w 1246909"/>
                <a:gd name="connsiteY11" fmla="*/ 27710 h 1274619"/>
                <a:gd name="connsiteX12" fmla="*/ 665019 w 1246909"/>
                <a:gd name="connsiteY12" fmla="*/ 13855 h 1274619"/>
                <a:gd name="connsiteX13" fmla="*/ 706582 w 1246909"/>
                <a:gd name="connsiteY13" fmla="*/ 0 h 1274619"/>
                <a:gd name="connsiteX14" fmla="*/ 1066800 w 1246909"/>
                <a:gd name="connsiteY14" fmla="*/ 27710 h 1274619"/>
                <a:gd name="connsiteX15" fmla="*/ 1108364 w 1246909"/>
                <a:gd name="connsiteY15" fmla="*/ 41564 h 1274619"/>
                <a:gd name="connsiteX16" fmla="*/ 1149928 w 1246909"/>
                <a:gd name="connsiteY16" fmla="*/ 69273 h 1274619"/>
                <a:gd name="connsiteX17" fmla="*/ 1191491 w 1246909"/>
                <a:gd name="connsiteY17" fmla="*/ 83128 h 1274619"/>
                <a:gd name="connsiteX18" fmla="*/ 1233055 w 1246909"/>
                <a:gd name="connsiteY18" fmla="*/ 124691 h 1274619"/>
                <a:gd name="connsiteX19" fmla="*/ 1246909 w 1246909"/>
                <a:gd name="connsiteY19" fmla="*/ 166255 h 1274619"/>
                <a:gd name="connsiteX20" fmla="*/ 1149928 w 1246909"/>
                <a:gd name="connsiteY20" fmla="*/ 1219200 h 1274619"/>
                <a:gd name="connsiteX21" fmla="*/ 1149928 w 1246909"/>
                <a:gd name="connsiteY21" fmla="*/ 1219200 h 1274619"/>
                <a:gd name="connsiteX22" fmla="*/ 762000 w 1246909"/>
                <a:gd name="connsiteY22" fmla="*/ 1219200 h 1274619"/>
                <a:gd name="connsiteX23" fmla="*/ 665019 w 1246909"/>
                <a:gd name="connsiteY23" fmla="*/ 1274619 h 1274619"/>
                <a:gd name="connsiteX24" fmla="*/ 0 w 1246909"/>
                <a:gd name="connsiteY24" fmla="*/ 498764 h 1274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46909" h="1274619">
                  <a:moveTo>
                    <a:pt x="0" y="498764"/>
                  </a:moveTo>
                  <a:lnTo>
                    <a:pt x="0" y="498764"/>
                  </a:lnTo>
                  <a:lnTo>
                    <a:pt x="96982" y="360219"/>
                  </a:lnTo>
                  <a:cubicBezTo>
                    <a:pt x="106460" y="346529"/>
                    <a:pt x="115455" y="332510"/>
                    <a:pt x="124691" y="318655"/>
                  </a:cubicBezTo>
                  <a:cubicBezTo>
                    <a:pt x="133927" y="304800"/>
                    <a:pt x="136603" y="282356"/>
                    <a:pt x="152400" y="277091"/>
                  </a:cubicBezTo>
                  <a:lnTo>
                    <a:pt x="193964" y="263237"/>
                  </a:lnTo>
                  <a:cubicBezTo>
                    <a:pt x="203200" y="249382"/>
                    <a:pt x="209899" y="233447"/>
                    <a:pt x="221673" y="221673"/>
                  </a:cubicBezTo>
                  <a:cubicBezTo>
                    <a:pt x="248530" y="194816"/>
                    <a:pt x="270996" y="191378"/>
                    <a:pt x="304800" y="180110"/>
                  </a:cubicBezTo>
                  <a:cubicBezTo>
                    <a:pt x="355998" y="103313"/>
                    <a:pt x="303216" y="164056"/>
                    <a:pt x="374073" y="124691"/>
                  </a:cubicBezTo>
                  <a:cubicBezTo>
                    <a:pt x="403184" y="108518"/>
                    <a:pt x="425607" y="79804"/>
                    <a:pt x="457200" y="69273"/>
                  </a:cubicBezTo>
                  <a:cubicBezTo>
                    <a:pt x="484909" y="60037"/>
                    <a:pt x="511992" y="48648"/>
                    <a:pt x="540328" y="41564"/>
                  </a:cubicBezTo>
                  <a:cubicBezTo>
                    <a:pt x="558801" y="36946"/>
                    <a:pt x="577158" y="31841"/>
                    <a:pt x="595746" y="27710"/>
                  </a:cubicBezTo>
                  <a:cubicBezTo>
                    <a:pt x="618734" y="22602"/>
                    <a:pt x="642174" y="19567"/>
                    <a:pt x="665019" y="13855"/>
                  </a:cubicBezTo>
                  <a:cubicBezTo>
                    <a:pt x="679187" y="10313"/>
                    <a:pt x="692728" y="4618"/>
                    <a:pt x="706582" y="0"/>
                  </a:cubicBezTo>
                  <a:cubicBezTo>
                    <a:pt x="826598" y="6001"/>
                    <a:pt x="948687" y="1463"/>
                    <a:pt x="1066800" y="27710"/>
                  </a:cubicBezTo>
                  <a:cubicBezTo>
                    <a:pt x="1081056" y="30878"/>
                    <a:pt x="1094509" y="36946"/>
                    <a:pt x="1108364" y="41564"/>
                  </a:cubicBezTo>
                  <a:cubicBezTo>
                    <a:pt x="1122219" y="50800"/>
                    <a:pt x="1135035" y="61826"/>
                    <a:pt x="1149928" y="69273"/>
                  </a:cubicBezTo>
                  <a:cubicBezTo>
                    <a:pt x="1162990" y="75804"/>
                    <a:pt x="1179340" y="75027"/>
                    <a:pt x="1191491" y="83128"/>
                  </a:cubicBezTo>
                  <a:cubicBezTo>
                    <a:pt x="1207794" y="93996"/>
                    <a:pt x="1219200" y="110837"/>
                    <a:pt x="1233055" y="124691"/>
                  </a:cubicBezTo>
                  <a:lnTo>
                    <a:pt x="1246909" y="166255"/>
                  </a:lnTo>
                  <a:lnTo>
                    <a:pt x="1149928" y="1219200"/>
                  </a:lnTo>
                  <a:lnTo>
                    <a:pt x="1149928" y="1219200"/>
                  </a:lnTo>
                  <a:cubicBezTo>
                    <a:pt x="981149" y="1206218"/>
                    <a:pt x="937022" y="1194197"/>
                    <a:pt x="762000" y="1219200"/>
                  </a:cubicBezTo>
                  <a:cubicBezTo>
                    <a:pt x="678607" y="1231113"/>
                    <a:pt x="688565" y="1227525"/>
                    <a:pt x="665019" y="1274619"/>
                  </a:cubicBezTo>
                  <a:lnTo>
                    <a:pt x="0" y="4987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177865" y="4277720"/>
            <a:ext cx="355275" cy="326573"/>
            <a:chOff x="5471024" y="3054841"/>
            <a:chExt cx="1909288" cy="1464244"/>
          </a:xfrm>
        </p:grpSpPr>
        <p:sp>
          <p:nvSpPr>
            <p:cNvPr id="74" name="Cube 73"/>
            <p:cNvSpPr/>
            <p:nvPr/>
          </p:nvSpPr>
          <p:spPr bwMode="auto">
            <a:xfrm>
              <a:off x="5471024" y="3054841"/>
              <a:ext cx="1909288" cy="1464244"/>
            </a:xfrm>
            <a:prstGeom prst="cub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Parallelogram 75"/>
            <p:cNvSpPr/>
            <p:nvPr/>
          </p:nvSpPr>
          <p:spPr bwMode="auto">
            <a:xfrm>
              <a:off x="5471024" y="3054841"/>
              <a:ext cx="1909288" cy="374158"/>
            </a:xfrm>
            <a:prstGeom prst="parallelogram">
              <a:avLst>
                <a:gd name="adj" fmla="val 87949"/>
              </a:avLst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827930" y="4736867"/>
            <a:ext cx="980559" cy="1084747"/>
            <a:chOff x="2871361" y="2992325"/>
            <a:chExt cx="1160065" cy="1310699"/>
          </a:xfrm>
        </p:grpSpPr>
        <p:grpSp>
          <p:nvGrpSpPr>
            <p:cNvPr id="79" name="Group 78"/>
            <p:cNvGrpSpPr/>
            <p:nvPr/>
          </p:nvGrpSpPr>
          <p:grpSpPr>
            <a:xfrm>
              <a:off x="2871361" y="3004366"/>
              <a:ext cx="300089" cy="649329"/>
              <a:chOff x="2975767" y="3067703"/>
              <a:chExt cx="444105" cy="1297401"/>
            </a:xfrm>
          </p:grpSpPr>
          <p:cxnSp>
            <p:nvCxnSpPr>
              <p:cNvPr id="92" name="Straight Connector 91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3" name="Freeform 92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3128167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90" name="Straight Connector 89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1" name="Freeform 90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3404530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88" name="Straight Connector 87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9" name="Freeform 88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3548268" y="3653695"/>
              <a:ext cx="300089" cy="649329"/>
              <a:chOff x="2975767" y="3067703"/>
              <a:chExt cx="444105" cy="1297401"/>
            </a:xfrm>
          </p:grpSpPr>
          <p:cxnSp>
            <p:nvCxnSpPr>
              <p:cNvPr id="86" name="Straight Connector 85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Freeform 86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3731337" y="2992325"/>
              <a:ext cx="300089" cy="649329"/>
              <a:chOff x="2975767" y="3067703"/>
              <a:chExt cx="444105" cy="1297401"/>
            </a:xfrm>
          </p:grpSpPr>
          <p:cxnSp>
            <p:nvCxnSpPr>
              <p:cNvPr id="84" name="Straight Connector 83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5" name="Freeform 84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4485558" y="4458541"/>
            <a:ext cx="980559" cy="1084747"/>
            <a:chOff x="2871361" y="2992325"/>
            <a:chExt cx="1160065" cy="1310699"/>
          </a:xfrm>
        </p:grpSpPr>
        <p:grpSp>
          <p:nvGrpSpPr>
            <p:cNvPr id="41" name="Group 40"/>
            <p:cNvGrpSpPr/>
            <p:nvPr/>
          </p:nvGrpSpPr>
          <p:grpSpPr>
            <a:xfrm>
              <a:off x="2871361" y="3004366"/>
              <a:ext cx="300089" cy="649329"/>
              <a:chOff x="2975767" y="3067703"/>
              <a:chExt cx="444105" cy="1297401"/>
            </a:xfrm>
          </p:grpSpPr>
          <p:cxnSp>
            <p:nvCxnSpPr>
              <p:cNvPr id="54" name="Straight Connector 53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" name="Freeform 54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128167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52" name="Straight Connector 51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" name="Freeform 52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404530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50" name="Straight Connector 49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" name="Freeform 50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548268" y="3653695"/>
              <a:ext cx="300089" cy="649329"/>
              <a:chOff x="2975767" y="3067703"/>
              <a:chExt cx="444105" cy="1297401"/>
            </a:xfrm>
          </p:grpSpPr>
          <p:cxnSp>
            <p:nvCxnSpPr>
              <p:cNvPr id="48" name="Straight Connector 47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9" name="Freeform 48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3731337" y="2992325"/>
              <a:ext cx="300089" cy="649329"/>
              <a:chOff x="2975767" y="3067703"/>
              <a:chExt cx="444105" cy="1297401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" name="Freeform 46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6519085" y="4389320"/>
            <a:ext cx="355331" cy="427732"/>
            <a:chOff x="5471024" y="3054841"/>
            <a:chExt cx="1909288" cy="1464244"/>
          </a:xfrm>
        </p:grpSpPr>
        <p:sp>
          <p:nvSpPr>
            <p:cNvPr id="96" name="Cube 95"/>
            <p:cNvSpPr/>
            <p:nvPr/>
          </p:nvSpPr>
          <p:spPr bwMode="auto">
            <a:xfrm>
              <a:off x="5471024" y="3054841"/>
              <a:ext cx="1909288" cy="1464244"/>
            </a:xfrm>
            <a:prstGeom prst="cub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Parallelogram 96"/>
            <p:cNvSpPr/>
            <p:nvPr/>
          </p:nvSpPr>
          <p:spPr bwMode="auto">
            <a:xfrm>
              <a:off x="5471024" y="3054841"/>
              <a:ext cx="1909288" cy="374158"/>
            </a:xfrm>
            <a:prstGeom prst="parallelogram">
              <a:avLst>
                <a:gd name="adj" fmla="val 87949"/>
              </a:avLst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646541" y="4131111"/>
            <a:ext cx="365766" cy="458194"/>
            <a:chOff x="5471024" y="3054841"/>
            <a:chExt cx="1909288" cy="1464244"/>
          </a:xfrm>
        </p:grpSpPr>
        <p:sp>
          <p:nvSpPr>
            <p:cNvPr id="99" name="Cube 98"/>
            <p:cNvSpPr/>
            <p:nvPr/>
          </p:nvSpPr>
          <p:spPr bwMode="auto">
            <a:xfrm>
              <a:off x="5471024" y="3054841"/>
              <a:ext cx="1909288" cy="1464244"/>
            </a:xfrm>
            <a:prstGeom prst="cub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0" name="Parallelogram 99"/>
            <p:cNvSpPr/>
            <p:nvPr/>
          </p:nvSpPr>
          <p:spPr bwMode="auto">
            <a:xfrm>
              <a:off x="5471024" y="3054841"/>
              <a:ext cx="1909288" cy="374158"/>
            </a:xfrm>
            <a:prstGeom prst="parallelogram">
              <a:avLst>
                <a:gd name="adj" fmla="val 87949"/>
              </a:avLst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02" name="Straight Arrow Connector 101"/>
          <p:cNvCxnSpPr>
            <a:stCxn id="69" idx="22"/>
          </p:cNvCxnSpPr>
          <p:nvPr/>
        </p:nvCxnSpPr>
        <p:spPr bwMode="auto">
          <a:xfrm flipH="1">
            <a:off x="1872789" y="2579014"/>
            <a:ext cx="195550" cy="3623677"/>
          </a:xfrm>
          <a:prstGeom prst="straightConnector1">
            <a:avLst/>
          </a:prstGeom>
          <a:solidFill>
            <a:srgbClr val="CCFFCC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08" name="Picture 1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901099">
            <a:off x="3778664" y="2056053"/>
            <a:ext cx="543277" cy="493888"/>
          </a:xfrm>
          <a:prstGeom prst="rect">
            <a:avLst/>
          </a:prstGeom>
        </p:spPr>
      </p:pic>
      <p:grpSp>
        <p:nvGrpSpPr>
          <p:cNvPr id="111" name="Group 110"/>
          <p:cNvGrpSpPr/>
          <p:nvPr/>
        </p:nvGrpSpPr>
        <p:grpSpPr>
          <a:xfrm>
            <a:off x="1501612" y="4349915"/>
            <a:ext cx="829076" cy="1193373"/>
            <a:chOff x="1835696" y="3861048"/>
            <a:chExt cx="576064" cy="910065"/>
          </a:xfrm>
        </p:grpSpPr>
        <p:pic>
          <p:nvPicPr>
            <p:cNvPr id="110" name="Picture 109"/>
            <p:cNvPicPr>
              <a:picLocks noChangeAspect="1"/>
            </p:cNvPicPr>
            <p:nvPr/>
          </p:nvPicPr>
          <p:blipFill rotWithShape="1">
            <a:blip r:embed="rId4"/>
            <a:srcRect l="14350" t="13191" r="19988"/>
            <a:stretch/>
          </p:blipFill>
          <p:spPr>
            <a:xfrm>
              <a:off x="1835696" y="3861048"/>
              <a:ext cx="576064" cy="774964"/>
            </a:xfrm>
            <a:prstGeom prst="rect">
              <a:avLst/>
            </a:prstGeom>
          </p:spPr>
        </p:pic>
        <p:sp>
          <p:nvSpPr>
            <p:cNvPr id="103" name="Lightning Bolt 102"/>
            <p:cNvSpPr/>
            <p:nvPr/>
          </p:nvSpPr>
          <p:spPr bwMode="auto">
            <a:xfrm>
              <a:off x="1910085" y="4267057"/>
              <a:ext cx="443545" cy="504056"/>
            </a:xfrm>
            <a:prstGeom prst="lightningBolt">
              <a:avLst/>
            </a:prstGeom>
            <a:solidFill>
              <a:srgbClr val="FF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112" name="Picture 1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6329" y="2547725"/>
            <a:ext cx="508279" cy="693108"/>
          </a:xfrm>
          <a:prstGeom prst="rect">
            <a:avLst/>
          </a:prstGeom>
        </p:spPr>
      </p:pic>
      <p:cxnSp>
        <p:nvCxnSpPr>
          <p:cNvPr id="114" name="Curved Connector 113"/>
          <p:cNvCxnSpPr/>
          <p:nvPr/>
        </p:nvCxnSpPr>
        <p:spPr bwMode="auto">
          <a:xfrm rot="10800000" flipV="1">
            <a:off x="6469102" y="2772897"/>
            <a:ext cx="1675787" cy="1218976"/>
          </a:xfrm>
          <a:prstGeom prst="curvedConnector5">
            <a:avLst>
              <a:gd name="adj1" fmla="val 13641"/>
              <a:gd name="adj2" fmla="val 58310"/>
              <a:gd name="adj3" fmla="val 86359"/>
            </a:avLst>
          </a:prstGeom>
          <a:solidFill>
            <a:srgbClr val="CCFFCC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endCxn id="100" idx="1"/>
          </p:cNvCxnSpPr>
          <p:nvPr/>
        </p:nvCxnSpPr>
        <p:spPr bwMode="auto">
          <a:xfrm flipH="1">
            <a:off x="3880910" y="4008084"/>
            <a:ext cx="2588191" cy="123027"/>
          </a:xfrm>
          <a:prstGeom prst="line">
            <a:avLst/>
          </a:prstGeom>
          <a:solidFill>
            <a:srgbClr val="CCFFCC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endCxn id="76" idx="0"/>
          </p:cNvCxnSpPr>
          <p:nvPr/>
        </p:nvCxnSpPr>
        <p:spPr bwMode="auto">
          <a:xfrm flipH="1">
            <a:off x="5355503" y="4064750"/>
            <a:ext cx="110614" cy="212970"/>
          </a:xfrm>
          <a:prstGeom prst="line">
            <a:avLst/>
          </a:prstGeom>
          <a:solidFill>
            <a:srgbClr val="CCFFCC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endCxn id="97" idx="0"/>
          </p:cNvCxnSpPr>
          <p:nvPr/>
        </p:nvCxnSpPr>
        <p:spPr bwMode="auto">
          <a:xfrm flipH="1">
            <a:off x="6696751" y="3573016"/>
            <a:ext cx="177665" cy="816304"/>
          </a:xfrm>
          <a:prstGeom prst="line">
            <a:avLst/>
          </a:prstGeom>
          <a:solidFill>
            <a:srgbClr val="CCFFCC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endCxn id="108" idx="1"/>
          </p:cNvCxnSpPr>
          <p:nvPr/>
        </p:nvCxnSpPr>
        <p:spPr bwMode="auto">
          <a:xfrm flipH="1">
            <a:off x="4308126" y="1613390"/>
            <a:ext cx="3360218" cy="775132"/>
          </a:xfrm>
          <a:prstGeom prst="line">
            <a:avLst/>
          </a:prstGeom>
          <a:solidFill>
            <a:srgbClr val="CCFFCC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Curved Connector 125"/>
          <p:cNvCxnSpPr>
            <a:stCxn id="108" idx="3"/>
          </p:cNvCxnSpPr>
          <p:nvPr/>
        </p:nvCxnSpPr>
        <p:spPr bwMode="auto">
          <a:xfrm rot="10800000">
            <a:off x="2068339" y="1124744"/>
            <a:ext cx="1724140" cy="1092728"/>
          </a:xfrm>
          <a:prstGeom prst="curvedConnector3">
            <a:avLst/>
          </a:prstGeom>
          <a:solidFill>
            <a:srgbClr val="CCFFCC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>
            <a:endCxn id="72" idx="32"/>
          </p:cNvCxnSpPr>
          <p:nvPr/>
        </p:nvCxnSpPr>
        <p:spPr bwMode="auto">
          <a:xfrm flipH="1">
            <a:off x="1990741" y="1124744"/>
            <a:ext cx="77598" cy="313345"/>
          </a:xfrm>
          <a:prstGeom prst="straightConnector1">
            <a:avLst/>
          </a:prstGeom>
          <a:solidFill>
            <a:srgbClr val="CCFFCC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0" name="Straight Arrow Connector 129"/>
          <p:cNvCxnSpPr>
            <a:stCxn id="69" idx="20"/>
          </p:cNvCxnSpPr>
          <p:nvPr/>
        </p:nvCxnSpPr>
        <p:spPr bwMode="auto">
          <a:xfrm>
            <a:off x="2378734" y="2579014"/>
            <a:ext cx="1502176" cy="345930"/>
          </a:xfrm>
          <a:prstGeom prst="straightConnector1">
            <a:avLst/>
          </a:prstGeom>
          <a:solidFill>
            <a:srgbClr val="CCFFCC"/>
          </a:solidFill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 flipH="1">
            <a:off x="3335162" y="3068960"/>
            <a:ext cx="677145" cy="1389581"/>
          </a:xfrm>
          <a:prstGeom prst="straightConnector1">
            <a:avLst/>
          </a:prstGeom>
          <a:solidFill>
            <a:srgbClr val="CCFFCC"/>
          </a:solidFill>
          <a:ln w="57150" cap="flat" cmpd="sng" algn="ctr">
            <a:solidFill>
              <a:srgbClr val="00B0F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3792479" y="3573016"/>
            <a:ext cx="2486119" cy="1163851"/>
          </a:xfrm>
          <a:prstGeom prst="straightConnector1">
            <a:avLst/>
          </a:prstGeom>
          <a:solidFill>
            <a:srgbClr val="CCFFCC"/>
          </a:solidFill>
          <a:ln w="57150" cap="flat" cmpd="sng" algn="ctr">
            <a:solidFill>
              <a:srgbClr val="00B0F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4832896" y="4131111"/>
            <a:ext cx="123384" cy="327430"/>
          </a:xfrm>
          <a:prstGeom prst="straightConnector1">
            <a:avLst/>
          </a:prstGeom>
          <a:solidFill>
            <a:srgbClr val="CCFFCC"/>
          </a:solidFill>
          <a:ln w="57150" cap="flat" cmpd="sng" algn="ctr">
            <a:solidFill>
              <a:srgbClr val="00B0F0"/>
            </a:solidFill>
            <a:prstDash val="sysDash"/>
            <a:round/>
            <a:headEnd type="none" w="med" len="med"/>
            <a:tailEnd type="triangle"/>
          </a:ln>
          <a:effectLst/>
        </p:spPr>
      </p:cxnSp>
      <p:grpSp>
        <p:nvGrpSpPr>
          <p:cNvPr id="139" name="Group 138"/>
          <p:cNvGrpSpPr/>
          <p:nvPr/>
        </p:nvGrpSpPr>
        <p:grpSpPr>
          <a:xfrm>
            <a:off x="1226636" y="3163836"/>
            <a:ext cx="365599" cy="577573"/>
            <a:chOff x="1835696" y="3861048"/>
            <a:chExt cx="576064" cy="910065"/>
          </a:xfrm>
        </p:grpSpPr>
        <p:pic>
          <p:nvPicPr>
            <p:cNvPr id="140" name="Picture 139"/>
            <p:cNvPicPr>
              <a:picLocks noChangeAspect="1"/>
            </p:cNvPicPr>
            <p:nvPr/>
          </p:nvPicPr>
          <p:blipFill rotWithShape="1">
            <a:blip r:embed="rId4"/>
            <a:srcRect l="14350" t="13191" r="19988"/>
            <a:stretch/>
          </p:blipFill>
          <p:spPr>
            <a:xfrm>
              <a:off x="1835696" y="3861048"/>
              <a:ext cx="576064" cy="774964"/>
            </a:xfrm>
            <a:prstGeom prst="rect">
              <a:avLst/>
            </a:prstGeom>
          </p:spPr>
        </p:pic>
        <p:sp>
          <p:nvSpPr>
            <p:cNvPr id="141" name="Lightning Bolt 140"/>
            <p:cNvSpPr/>
            <p:nvPr/>
          </p:nvSpPr>
          <p:spPr bwMode="auto">
            <a:xfrm>
              <a:off x="1910085" y="4267057"/>
              <a:ext cx="443545" cy="504056"/>
            </a:xfrm>
            <a:prstGeom prst="lightningBolt">
              <a:avLst/>
            </a:prstGeom>
            <a:solidFill>
              <a:srgbClr val="FF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4" name="Lightning Bolt 143"/>
          <p:cNvSpPr/>
          <p:nvPr/>
        </p:nvSpPr>
        <p:spPr bwMode="auto">
          <a:xfrm>
            <a:off x="3982258" y="2879473"/>
            <a:ext cx="264177" cy="324935"/>
          </a:xfrm>
          <a:prstGeom prst="lightningBol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5" name="Straight Arrow Connector 144"/>
          <p:cNvCxnSpPr/>
          <p:nvPr/>
        </p:nvCxnSpPr>
        <p:spPr bwMode="auto">
          <a:xfrm flipH="1">
            <a:off x="968506" y="3069915"/>
            <a:ext cx="1040129" cy="585752"/>
          </a:xfrm>
          <a:prstGeom prst="straightConnector1">
            <a:avLst/>
          </a:prstGeom>
          <a:solidFill>
            <a:srgbClr val="CCFFCC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8" name="Curved Connector 147"/>
          <p:cNvCxnSpPr/>
          <p:nvPr/>
        </p:nvCxnSpPr>
        <p:spPr bwMode="auto">
          <a:xfrm rot="10800000" flipV="1">
            <a:off x="222685" y="3608040"/>
            <a:ext cx="869503" cy="832966"/>
          </a:xfrm>
          <a:prstGeom prst="curvedConnector3">
            <a:avLst>
              <a:gd name="adj1" fmla="val 50000"/>
            </a:avLst>
          </a:prstGeom>
          <a:solidFill>
            <a:srgbClr val="CCFFCC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51" name="Group 150"/>
          <p:cNvGrpSpPr/>
          <p:nvPr/>
        </p:nvGrpSpPr>
        <p:grpSpPr>
          <a:xfrm>
            <a:off x="11139" y="4024523"/>
            <a:ext cx="980559" cy="1084747"/>
            <a:chOff x="2871361" y="2992325"/>
            <a:chExt cx="1160065" cy="1310699"/>
          </a:xfrm>
        </p:grpSpPr>
        <p:grpSp>
          <p:nvGrpSpPr>
            <p:cNvPr id="152" name="Group 151"/>
            <p:cNvGrpSpPr/>
            <p:nvPr/>
          </p:nvGrpSpPr>
          <p:grpSpPr>
            <a:xfrm>
              <a:off x="2871361" y="3004366"/>
              <a:ext cx="300089" cy="649329"/>
              <a:chOff x="2975767" y="3067703"/>
              <a:chExt cx="444105" cy="1297401"/>
            </a:xfrm>
          </p:grpSpPr>
          <p:cxnSp>
            <p:nvCxnSpPr>
              <p:cNvPr id="165" name="Straight Connector 164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6" name="Freeform 165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3128167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163" name="Straight Connector 162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4" name="Freeform 163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3404530" y="3220103"/>
              <a:ext cx="300089" cy="649329"/>
              <a:chOff x="2975767" y="3067703"/>
              <a:chExt cx="444105" cy="1297401"/>
            </a:xfrm>
          </p:grpSpPr>
          <p:cxnSp>
            <p:nvCxnSpPr>
              <p:cNvPr id="161" name="Straight Connector 160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2" name="Freeform 161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3548268" y="3653695"/>
              <a:ext cx="300089" cy="649329"/>
              <a:chOff x="2975767" y="3067703"/>
              <a:chExt cx="444105" cy="1297401"/>
            </a:xfrm>
          </p:grpSpPr>
          <p:cxnSp>
            <p:nvCxnSpPr>
              <p:cNvPr id="159" name="Straight Connector 158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0" name="Freeform 159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3731337" y="2992325"/>
              <a:ext cx="300089" cy="649329"/>
              <a:chOff x="2975767" y="3067703"/>
              <a:chExt cx="444105" cy="1297401"/>
            </a:xfrm>
          </p:grpSpPr>
          <p:cxnSp>
            <p:nvCxnSpPr>
              <p:cNvPr id="157" name="Straight Connector 156"/>
              <p:cNvCxnSpPr/>
              <p:nvPr/>
            </p:nvCxnSpPr>
            <p:spPr bwMode="auto">
              <a:xfrm>
                <a:off x="3203848" y="3067703"/>
                <a:ext cx="0" cy="1297401"/>
              </a:xfrm>
              <a:prstGeom prst="line">
                <a:avLst/>
              </a:prstGeom>
              <a:solidFill>
                <a:srgbClr val="CCFFCC"/>
              </a:solidFill>
              <a:ln w="57150" cap="flat" cmpd="sng" algn="ctr">
                <a:solidFill>
                  <a:srgbClr val="C495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8" name="Freeform 157"/>
              <p:cNvSpPr/>
              <p:nvPr/>
            </p:nvSpPr>
            <p:spPr bwMode="auto">
              <a:xfrm>
                <a:off x="2975767" y="3261289"/>
                <a:ext cx="444105" cy="887791"/>
              </a:xfrm>
              <a:custGeom>
                <a:avLst/>
                <a:gdLst>
                  <a:gd name="connsiteX0" fmla="*/ 228662 w 616649"/>
                  <a:gd name="connsiteY0" fmla="*/ 0 h 1593272"/>
                  <a:gd name="connsiteX1" fmla="*/ 616590 w 616649"/>
                  <a:gd name="connsiteY1" fmla="*/ 235527 h 1593272"/>
                  <a:gd name="connsiteX2" fmla="*/ 256371 w 616649"/>
                  <a:gd name="connsiteY2" fmla="*/ 471054 h 1593272"/>
                  <a:gd name="connsiteX3" fmla="*/ 6990 w 616649"/>
                  <a:gd name="connsiteY3" fmla="*/ 748145 h 1593272"/>
                  <a:gd name="connsiteX4" fmla="*/ 533462 w 616649"/>
                  <a:gd name="connsiteY4" fmla="*/ 942109 h 1593272"/>
                  <a:gd name="connsiteX5" fmla="*/ 505753 w 616649"/>
                  <a:gd name="connsiteY5" fmla="*/ 1316182 h 1593272"/>
                  <a:gd name="connsiteX6" fmla="*/ 173244 w 616649"/>
                  <a:gd name="connsiteY6" fmla="*/ 1593272 h 1593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6649" h="1593272">
                    <a:moveTo>
                      <a:pt x="228662" y="0"/>
                    </a:moveTo>
                    <a:cubicBezTo>
                      <a:pt x="420317" y="78509"/>
                      <a:pt x="611972" y="157018"/>
                      <a:pt x="616590" y="235527"/>
                    </a:cubicBezTo>
                    <a:cubicBezTo>
                      <a:pt x="621208" y="314036"/>
                      <a:pt x="357971" y="385618"/>
                      <a:pt x="256371" y="471054"/>
                    </a:cubicBezTo>
                    <a:cubicBezTo>
                      <a:pt x="154771" y="556490"/>
                      <a:pt x="-39192" y="669636"/>
                      <a:pt x="6990" y="748145"/>
                    </a:cubicBezTo>
                    <a:cubicBezTo>
                      <a:pt x="53172" y="826654"/>
                      <a:pt x="450335" y="847436"/>
                      <a:pt x="533462" y="942109"/>
                    </a:cubicBezTo>
                    <a:cubicBezTo>
                      <a:pt x="616589" y="1036782"/>
                      <a:pt x="565789" y="1207655"/>
                      <a:pt x="505753" y="1316182"/>
                    </a:cubicBezTo>
                    <a:cubicBezTo>
                      <a:pt x="445717" y="1424709"/>
                      <a:pt x="194026" y="1549399"/>
                      <a:pt x="173244" y="1593272"/>
                    </a:cubicBezTo>
                  </a:path>
                </a:pathLst>
              </a:custGeom>
              <a:noFill/>
              <a:ln w="5715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8556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CH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69" name="Group 168"/>
          <p:cNvGrpSpPr/>
          <p:nvPr/>
        </p:nvGrpSpPr>
        <p:grpSpPr>
          <a:xfrm>
            <a:off x="-16054" y="2816768"/>
            <a:ext cx="881596" cy="865166"/>
            <a:chOff x="137966" y="2375667"/>
            <a:chExt cx="881596" cy="865166"/>
          </a:xfrm>
        </p:grpSpPr>
        <p:sp>
          <p:nvSpPr>
            <p:cNvPr id="168" name="Vertical Scroll 167"/>
            <p:cNvSpPr/>
            <p:nvPr/>
          </p:nvSpPr>
          <p:spPr bwMode="auto">
            <a:xfrm>
              <a:off x="137966" y="2375667"/>
              <a:ext cx="881596" cy="865166"/>
            </a:xfrm>
            <a:prstGeom prst="verticalScroll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32167" y="2459641"/>
              <a:ext cx="7873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800" b="1" dirty="0" smtClean="0"/>
                <a:t>577 </a:t>
              </a:r>
            </a:p>
            <a:p>
              <a:r>
                <a:rPr lang="fr-CH" sz="1800" b="1" dirty="0" err="1" smtClean="0"/>
                <a:t>years</a:t>
              </a:r>
              <a:endParaRPr lang="de-CH" sz="1800" b="1" dirty="0"/>
            </a:p>
          </p:txBody>
        </p:sp>
      </p:grpSp>
      <p:sp>
        <p:nvSpPr>
          <p:cNvPr id="170" name="Flowchart: Internal Storage 169"/>
          <p:cNvSpPr/>
          <p:nvPr/>
        </p:nvSpPr>
        <p:spPr bwMode="auto">
          <a:xfrm>
            <a:off x="1331579" y="2161001"/>
            <a:ext cx="382037" cy="405435"/>
          </a:xfrm>
          <a:prstGeom prst="flowChartInternalStorage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ight Arrow 170"/>
          <p:cNvSpPr/>
          <p:nvPr/>
        </p:nvSpPr>
        <p:spPr bwMode="auto">
          <a:xfrm rot="8758759">
            <a:off x="815740" y="2512142"/>
            <a:ext cx="527207" cy="297984"/>
          </a:xfrm>
          <a:prstGeom prst="rightArrow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72" name="Group 171"/>
          <p:cNvGrpSpPr/>
          <p:nvPr/>
        </p:nvGrpSpPr>
        <p:grpSpPr>
          <a:xfrm>
            <a:off x="7747794" y="2096971"/>
            <a:ext cx="881596" cy="865166"/>
            <a:chOff x="137966" y="2375667"/>
            <a:chExt cx="881596" cy="865166"/>
          </a:xfrm>
        </p:grpSpPr>
        <p:sp>
          <p:nvSpPr>
            <p:cNvPr id="173" name="Vertical Scroll 172"/>
            <p:cNvSpPr/>
            <p:nvPr/>
          </p:nvSpPr>
          <p:spPr bwMode="auto">
            <a:xfrm>
              <a:off x="137966" y="2375667"/>
              <a:ext cx="881596" cy="865166"/>
            </a:xfrm>
            <a:prstGeom prst="verticalScroll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232167" y="2459641"/>
              <a:ext cx="7873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800" b="1" dirty="0" smtClean="0"/>
                <a:t>540</a:t>
              </a:r>
            </a:p>
            <a:p>
              <a:r>
                <a:rPr lang="fr-CH" sz="1800" b="1" dirty="0" err="1" smtClean="0"/>
                <a:t>years</a:t>
              </a:r>
              <a:endParaRPr lang="de-CH" sz="1800" b="1" dirty="0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7786612" y="1087832"/>
            <a:ext cx="15440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/>
              <a:t>13</a:t>
            </a:r>
          </a:p>
          <a:p>
            <a:r>
              <a:rPr lang="fr-CH" sz="1600" b="1" dirty="0" err="1" smtClean="0"/>
              <a:t>Municipalities</a:t>
            </a:r>
            <a:endParaRPr lang="fr-CH" sz="1600" b="1" dirty="0" smtClean="0"/>
          </a:p>
          <a:p>
            <a:r>
              <a:rPr lang="fr-CH" sz="1600" b="1" dirty="0" smtClean="0"/>
              <a:t>2 </a:t>
            </a:r>
            <a:r>
              <a:rPr lang="fr-CH" sz="1600" b="1" dirty="0" err="1" smtClean="0"/>
              <a:t>languages</a:t>
            </a:r>
            <a:endParaRPr lang="fr-CH" sz="1600" b="1" dirty="0" smtClean="0"/>
          </a:p>
        </p:txBody>
      </p:sp>
      <p:sp>
        <p:nvSpPr>
          <p:cNvPr id="179" name="TextBox 178"/>
          <p:cNvSpPr txBox="1"/>
          <p:nvPr/>
        </p:nvSpPr>
        <p:spPr>
          <a:xfrm>
            <a:off x="512095" y="2019494"/>
            <a:ext cx="881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/>
              <a:t>3 </a:t>
            </a:r>
            <a:r>
              <a:rPr lang="fr-CH" sz="1600" b="1" dirty="0" err="1" smtClean="0"/>
              <a:t>cities</a:t>
            </a:r>
            <a:endParaRPr lang="fr-CH" sz="1600" b="1" dirty="0" smtClean="0"/>
          </a:p>
        </p:txBody>
      </p:sp>
      <p:sp>
        <p:nvSpPr>
          <p:cNvPr id="181" name="TextBox 180"/>
          <p:cNvSpPr txBox="1"/>
          <p:nvPr/>
        </p:nvSpPr>
        <p:spPr>
          <a:xfrm>
            <a:off x="6908831" y="5038310"/>
            <a:ext cx="1414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 err="1" smtClean="0"/>
              <a:t>Farmers</a:t>
            </a:r>
            <a:endParaRPr lang="fr-CH" sz="1600" b="1" dirty="0" smtClean="0"/>
          </a:p>
          <a:p>
            <a:r>
              <a:rPr lang="fr-CH" sz="1600" b="1" dirty="0" smtClean="0"/>
              <a:t>Water </a:t>
            </a:r>
            <a:r>
              <a:rPr lang="fr-CH" sz="1600" b="1" dirty="0" err="1" smtClean="0"/>
              <a:t>rights</a:t>
            </a:r>
            <a:endParaRPr lang="fr-CH" sz="1600" b="1" dirty="0" smtClean="0"/>
          </a:p>
          <a:p>
            <a:r>
              <a:rPr lang="fr-CH" sz="1600" b="1" dirty="0" smtClean="0"/>
              <a:t>O&amp;M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-16054" y="5125473"/>
            <a:ext cx="9941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err="1" smtClean="0"/>
              <a:t>Farmers</a:t>
            </a:r>
            <a:endParaRPr lang="fr-CH" sz="1600" b="1" dirty="0" smtClean="0"/>
          </a:p>
          <a:p>
            <a:r>
              <a:rPr lang="fr-CH" sz="1600" b="1" dirty="0" smtClean="0"/>
              <a:t>Water</a:t>
            </a:r>
          </a:p>
          <a:p>
            <a:r>
              <a:rPr lang="fr-CH" sz="1600" b="1" dirty="0" smtClean="0"/>
              <a:t> </a:t>
            </a:r>
            <a:r>
              <a:rPr lang="fr-CH" sz="1600" b="1" dirty="0" err="1" smtClean="0"/>
              <a:t>rights</a:t>
            </a:r>
            <a:endParaRPr lang="fr-CH" sz="1600" b="1" dirty="0" smtClean="0"/>
          </a:p>
          <a:p>
            <a:r>
              <a:rPr lang="fr-CH" sz="1600" b="1" dirty="0" smtClean="0"/>
              <a:t>O&amp;M</a:t>
            </a:r>
          </a:p>
        </p:txBody>
      </p:sp>
      <p:sp>
        <p:nvSpPr>
          <p:cNvPr id="188" name="Freeform 187"/>
          <p:cNvSpPr/>
          <p:nvPr/>
        </p:nvSpPr>
        <p:spPr bwMode="auto">
          <a:xfrm>
            <a:off x="235527" y="5167745"/>
            <a:ext cx="8839200" cy="1080655"/>
          </a:xfrm>
          <a:custGeom>
            <a:avLst/>
            <a:gdLst>
              <a:gd name="connsiteX0" fmla="*/ 8839200 w 8839200"/>
              <a:gd name="connsiteY0" fmla="*/ 0 h 1080655"/>
              <a:gd name="connsiteX1" fmla="*/ 8091055 w 8839200"/>
              <a:gd name="connsiteY1" fmla="*/ 720437 h 1080655"/>
              <a:gd name="connsiteX2" fmla="*/ 6982691 w 8839200"/>
              <a:gd name="connsiteY2" fmla="*/ 969819 h 1080655"/>
              <a:gd name="connsiteX3" fmla="*/ 2840182 w 8839200"/>
              <a:gd name="connsiteY3" fmla="*/ 1052946 h 1080655"/>
              <a:gd name="connsiteX4" fmla="*/ 0 w 8839200"/>
              <a:gd name="connsiteY4" fmla="*/ 1080655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39200" h="1080655">
                <a:moveTo>
                  <a:pt x="8839200" y="0"/>
                </a:moveTo>
                <a:cubicBezTo>
                  <a:pt x="8619836" y="279400"/>
                  <a:pt x="8400473" y="558801"/>
                  <a:pt x="8091055" y="720437"/>
                </a:cubicBezTo>
                <a:cubicBezTo>
                  <a:pt x="7781637" y="882073"/>
                  <a:pt x="7857836" y="914401"/>
                  <a:pt x="6982691" y="969819"/>
                </a:cubicBezTo>
                <a:cubicBezTo>
                  <a:pt x="6107546" y="1025237"/>
                  <a:pt x="2840182" y="1052946"/>
                  <a:pt x="2840182" y="1052946"/>
                </a:cubicBezTo>
                <a:lnTo>
                  <a:pt x="0" y="1080655"/>
                </a:lnTo>
              </a:path>
            </a:pathLst>
          </a:custGeom>
          <a:noFill/>
          <a:ln w="1905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96686" y="4203063"/>
            <a:ext cx="492083" cy="422741"/>
            <a:chOff x="5466117" y="908369"/>
            <a:chExt cx="492083" cy="422741"/>
          </a:xfrm>
        </p:grpSpPr>
        <p:cxnSp>
          <p:nvCxnSpPr>
            <p:cNvPr id="4" name="Straight Connector 3"/>
            <p:cNvCxnSpPr/>
            <p:nvPr/>
          </p:nvCxnSpPr>
          <p:spPr bwMode="auto">
            <a:xfrm>
              <a:off x="5466117" y="908369"/>
              <a:ext cx="492083" cy="422741"/>
            </a:xfrm>
            <a:prstGeom prst="line">
              <a:avLst/>
            </a:prstGeom>
            <a:solidFill>
              <a:srgbClr val="CCFFCC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flipV="1">
              <a:off x="5466117" y="908370"/>
              <a:ext cx="492083" cy="397660"/>
            </a:xfrm>
            <a:prstGeom prst="line">
              <a:avLst/>
            </a:prstGeom>
            <a:solidFill>
              <a:srgbClr val="CCFFCC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/>
          <p:cNvGrpSpPr/>
          <p:nvPr/>
        </p:nvGrpSpPr>
        <p:grpSpPr>
          <a:xfrm>
            <a:off x="5087121" y="4228483"/>
            <a:ext cx="492083" cy="422741"/>
            <a:chOff x="5466117" y="908369"/>
            <a:chExt cx="492083" cy="422741"/>
          </a:xfrm>
        </p:grpSpPr>
        <p:cxnSp>
          <p:nvCxnSpPr>
            <p:cNvPr id="143" name="Straight Connector 142"/>
            <p:cNvCxnSpPr/>
            <p:nvPr/>
          </p:nvCxnSpPr>
          <p:spPr bwMode="auto">
            <a:xfrm>
              <a:off x="5466117" y="908369"/>
              <a:ext cx="492083" cy="422741"/>
            </a:xfrm>
            <a:prstGeom prst="line">
              <a:avLst/>
            </a:prstGeom>
            <a:solidFill>
              <a:srgbClr val="CCFFCC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5466117" y="908370"/>
              <a:ext cx="492083" cy="397660"/>
            </a:xfrm>
            <a:prstGeom prst="line">
              <a:avLst/>
            </a:prstGeom>
            <a:solidFill>
              <a:srgbClr val="CCFFCC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7" name="Group 146"/>
          <p:cNvGrpSpPr/>
          <p:nvPr/>
        </p:nvGrpSpPr>
        <p:grpSpPr>
          <a:xfrm>
            <a:off x="6433339" y="4433417"/>
            <a:ext cx="492083" cy="422741"/>
            <a:chOff x="5466117" y="908369"/>
            <a:chExt cx="492083" cy="422741"/>
          </a:xfrm>
        </p:grpSpPr>
        <p:cxnSp>
          <p:nvCxnSpPr>
            <p:cNvPr id="149" name="Straight Connector 148"/>
            <p:cNvCxnSpPr/>
            <p:nvPr/>
          </p:nvCxnSpPr>
          <p:spPr bwMode="auto">
            <a:xfrm>
              <a:off x="5466117" y="908369"/>
              <a:ext cx="492083" cy="422741"/>
            </a:xfrm>
            <a:prstGeom prst="line">
              <a:avLst/>
            </a:prstGeom>
            <a:solidFill>
              <a:srgbClr val="CCFFCC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flipV="1">
              <a:off x="5466117" y="908370"/>
              <a:ext cx="492083" cy="397660"/>
            </a:xfrm>
            <a:prstGeom prst="line">
              <a:avLst/>
            </a:prstGeom>
            <a:solidFill>
              <a:srgbClr val="CCFFCC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" name="TextBox 8"/>
          <p:cNvSpPr txBox="1"/>
          <p:nvPr/>
        </p:nvSpPr>
        <p:spPr>
          <a:xfrm>
            <a:off x="2424433" y="5744037"/>
            <a:ext cx="444865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sz="2000" b="1" dirty="0" smtClean="0"/>
              <a:t>0.15       / 3.5                / 17 USD/m</a:t>
            </a:r>
            <a:r>
              <a:rPr lang="fr-CH" sz="2000" b="1" baseline="30000" dirty="0" smtClean="0"/>
              <a:t>2</a:t>
            </a:r>
            <a:r>
              <a:rPr lang="fr-CH" sz="2000" b="1" dirty="0" smtClean="0"/>
              <a:t>/y</a:t>
            </a:r>
          </a:p>
          <a:p>
            <a:r>
              <a:rPr lang="fr-CH" sz="2000" b="1" dirty="0" smtClean="0"/>
              <a:t>Security/ Production  /  </a:t>
            </a:r>
            <a:r>
              <a:rPr lang="fr-CH" sz="2000" b="1" dirty="0" err="1" smtClean="0"/>
              <a:t>Losses</a:t>
            </a:r>
            <a:endParaRPr lang="de-CH" sz="20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5249518" y="412439"/>
            <a:ext cx="1241220" cy="1282155"/>
            <a:chOff x="3614929" y="821102"/>
            <a:chExt cx="1241220" cy="1282155"/>
          </a:xfrm>
        </p:grpSpPr>
        <p:sp>
          <p:nvSpPr>
            <p:cNvPr id="10" name="16-Point Star 9"/>
            <p:cNvSpPr/>
            <p:nvPr/>
          </p:nvSpPr>
          <p:spPr bwMode="auto">
            <a:xfrm>
              <a:off x="3850435" y="1064375"/>
              <a:ext cx="770208" cy="795609"/>
            </a:xfrm>
            <a:prstGeom prst="star16">
              <a:avLst/>
            </a:prstGeom>
            <a:solidFill>
              <a:srgbClr val="FFFF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7" name="16-Point Star 176"/>
            <p:cNvSpPr/>
            <p:nvPr/>
          </p:nvSpPr>
          <p:spPr bwMode="auto">
            <a:xfrm>
              <a:off x="3614929" y="821102"/>
              <a:ext cx="1241220" cy="1282155"/>
            </a:xfrm>
            <a:prstGeom prst="star16">
              <a:avLst/>
            </a:pr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6" name="16-Point Star 175"/>
            <p:cNvSpPr/>
            <p:nvPr/>
          </p:nvSpPr>
          <p:spPr bwMode="auto">
            <a:xfrm>
              <a:off x="3744552" y="954999"/>
              <a:ext cx="981975" cy="1014360"/>
            </a:xfrm>
            <a:prstGeom prst="star16">
              <a:avLst/>
            </a:prstGeom>
            <a:solidFill>
              <a:srgbClr val="FFFF66"/>
            </a:solidFill>
            <a:ln w="9525" cap="flat" cmpd="sng" algn="ctr">
              <a:solidFill>
                <a:srgbClr val="FFFF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8556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31" name="TextBox 130"/>
          <p:cNvSpPr txBox="1"/>
          <p:nvPr/>
        </p:nvSpPr>
        <p:spPr>
          <a:xfrm rot="20827000">
            <a:off x="4240056" y="2244848"/>
            <a:ext cx="2081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000" b="1" dirty="0" smtClean="0"/>
              <a:t>50’000’000 USD</a:t>
            </a:r>
            <a:endParaRPr lang="de-CH" sz="2000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8392" y="927738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000" b="1" dirty="0" smtClean="0"/>
              <a:t>0.13 USD/m</a:t>
            </a:r>
            <a:r>
              <a:rPr lang="fr-CH" sz="2000" b="1" baseline="30000" dirty="0" smtClean="0"/>
              <a:t>3</a:t>
            </a:r>
            <a:r>
              <a:rPr lang="fr-CH" sz="2000" b="1" dirty="0" smtClean="0"/>
              <a:t>/Y</a:t>
            </a:r>
            <a:endParaRPr lang="de-CH" sz="2000" b="1" dirty="0"/>
          </a:p>
        </p:txBody>
      </p:sp>
    </p:spTree>
    <p:extLst>
      <p:ext uri="{BB962C8B-B14F-4D97-AF65-F5344CB8AC3E}">
        <p14:creationId xmlns:p14="http://schemas.microsoft.com/office/powerpoint/2010/main" val="339933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680" y="1037953"/>
            <a:ext cx="792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F0"/>
                </a:solidFill>
              </a:rPr>
              <a:t>MIRROR of “Cost of Inaction” is “benefit of action”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20072" y="3134217"/>
            <a:ext cx="432048" cy="504056"/>
            <a:chOff x="3347864" y="3933056"/>
            <a:chExt cx="720080" cy="792088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3347864" y="4365104"/>
              <a:ext cx="288032" cy="360040"/>
            </a:xfrm>
            <a:prstGeom prst="line">
              <a:avLst/>
            </a:prstGeom>
            <a:solidFill>
              <a:srgbClr val="CCFFCC"/>
            </a:solidFill>
            <a:ln w="762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3635896" y="3933056"/>
              <a:ext cx="432048" cy="792088"/>
            </a:xfrm>
            <a:prstGeom prst="line">
              <a:avLst/>
            </a:prstGeom>
            <a:solidFill>
              <a:srgbClr val="CCFFCC"/>
            </a:solidFill>
            <a:ln w="7620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TextBox 27"/>
          <p:cNvSpPr txBox="1"/>
          <p:nvPr/>
        </p:nvSpPr>
        <p:spPr>
          <a:xfrm>
            <a:off x="391220" y="1492539"/>
            <a:ext cx="874120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Benefit of </a:t>
            </a:r>
            <a:r>
              <a:rPr lang="en-GB" sz="2000" b="1" dirty="0" smtClean="0">
                <a:solidFill>
                  <a:srgbClr val="FF0000"/>
                </a:solidFill>
              </a:rPr>
              <a:t>transboundary systemic </a:t>
            </a:r>
            <a:r>
              <a:rPr lang="en-GB" sz="2000" b="1" dirty="0" smtClean="0">
                <a:solidFill>
                  <a:srgbClr val="00B050"/>
                </a:solidFill>
              </a:rPr>
              <a:t>water cooperation:</a:t>
            </a:r>
          </a:p>
        </p:txBody>
      </p:sp>
      <p:sp>
        <p:nvSpPr>
          <p:cNvPr id="5" name="Smiley Face 4"/>
          <p:cNvSpPr/>
          <p:nvPr/>
        </p:nvSpPr>
        <p:spPr bwMode="auto">
          <a:xfrm>
            <a:off x="3322450" y="2998077"/>
            <a:ext cx="864096" cy="772308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1345" y="3968723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Less costly economic development (water-food-energy)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6120" y="2109548"/>
            <a:ext cx="8370335" cy="764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4000"/>
              </a:lnSpc>
              <a:spcAft>
                <a:spcPts val="0"/>
              </a:spcAft>
            </a:pPr>
            <a:r>
              <a:rPr lang="en-GB" sz="2000" b="1" dirty="0" smtClean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Since water </a:t>
            </a:r>
            <a:r>
              <a:rPr lang="en-GB" sz="2000" b="1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GB" sz="2000" b="1" dirty="0" smtClean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 the </a:t>
            </a:r>
            <a:r>
              <a:rPr lang="en-GB" sz="20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en-GB" sz="2000" b="1" dirty="0" smtClean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of the Central Asia </a:t>
            </a:r>
          </a:p>
          <a:p>
            <a:pPr lvl="0" algn="ctr">
              <a:lnSpc>
                <a:spcPct val="114000"/>
              </a:lnSpc>
              <a:spcAft>
                <a:spcPts val="0"/>
              </a:spcAft>
            </a:pPr>
            <a:r>
              <a:rPr lang="en-GB" sz="2000" b="1" dirty="0" smtClean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economy and societies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1344" y="4416618"/>
            <a:ext cx="8933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Less risky economic development (health-environment-climate change)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1220" y="4925350"/>
            <a:ext cx="8645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More robust economic development (attractiveness and stability)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27584" y="5489215"/>
            <a:ext cx="5421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Benefits at the </a:t>
            </a:r>
            <a:r>
              <a:rPr lang="en-GB" sz="2000" b="1" dirty="0" smtClean="0">
                <a:solidFill>
                  <a:srgbClr val="FF0000"/>
                </a:solidFill>
              </a:rPr>
              <a:t>national and regional </a:t>
            </a:r>
            <a:r>
              <a:rPr lang="en-GB" sz="2000" b="1" dirty="0" smtClean="0">
                <a:solidFill>
                  <a:srgbClr val="00B050"/>
                </a:solidFill>
              </a:rPr>
              <a:t>levels</a:t>
            </a:r>
          </a:p>
        </p:txBody>
      </p:sp>
      <p:sp>
        <p:nvSpPr>
          <p:cNvPr id="15" name="Right Arrow 14"/>
          <p:cNvSpPr/>
          <p:nvPr/>
        </p:nvSpPr>
        <p:spPr bwMode="auto">
          <a:xfrm rot="5400000">
            <a:off x="4107519" y="3069856"/>
            <a:ext cx="936104" cy="586055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7584" y="5889325"/>
            <a:ext cx="820891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7030A0"/>
                </a:solidFill>
              </a:rPr>
              <a:t>SAVING at least 4.5 B USD/y + reduction of social-financial risks</a:t>
            </a:r>
          </a:p>
        </p:txBody>
      </p:sp>
      <p:sp>
        <p:nvSpPr>
          <p:cNvPr id="18" name="Rounded Rectangular Callout 17"/>
          <p:cNvSpPr/>
          <p:nvPr/>
        </p:nvSpPr>
        <p:spPr bwMode="auto">
          <a:xfrm>
            <a:off x="7572326" y="2383995"/>
            <a:ext cx="1152128" cy="757738"/>
          </a:xfrm>
          <a:prstGeom prst="wedgeRoundRectCallou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5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36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124744"/>
            <a:ext cx="80648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>
                <a:ea typeface="Arial" panose="020B0604020202020204" pitchFamily="34" charset="0"/>
              </a:rPr>
              <a:t>A “</a:t>
            </a:r>
            <a:r>
              <a:rPr lang="hu-HU" sz="2000" b="1" dirty="0" err="1">
                <a:ea typeface="Arial" panose="020B0604020202020204" pitchFamily="34" charset="0"/>
              </a:rPr>
              <a:t>smart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regional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investment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concept</a:t>
            </a:r>
            <a:r>
              <a:rPr lang="hu-HU" sz="2000" b="1" dirty="0">
                <a:ea typeface="Arial" panose="020B0604020202020204" pitchFamily="34" charset="0"/>
              </a:rPr>
              <a:t>” </a:t>
            </a:r>
            <a:r>
              <a:rPr lang="hu-HU" sz="2000" b="1" dirty="0" err="1">
                <a:ea typeface="Arial" panose="020B0604020202020204" pitchFamily="34" charset="0"/>
              </a:rPr>
              <a:t>jointly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developed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by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all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countries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would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identify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infrastructure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projects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that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serve</a:t>
            </a:r>
            <a:r>
              <a:rPr lang="hu-HU" sz="2000" b="1" dirty="0">
                <a:ea typeface="Arial" panose="020B0604020202020204" pitchFamily="34" charset="0"/>
              </a:rPr>
              <a:t> the </a:t>
            </a:r>
            <a:r>
              <a:rPr lang="hu-HU" sz="2000" b="1" dirty="0" err="1">
                <a:ea typeface="Arial" panose="020B0604020202020204" pitchFamily="34" charset="0"/>
              </a:rPr>
              <a:t>interests</a:t>
            </a:r>
            <a:r>
              <a:rPr lang="hu-HU" sz="2000" b="1" dirty="0">
                <a:ea typeface="Arial" panose="020B0604020202020204" pitchFamily="34" charset="0"/>
              </a:rPr>
              <a:t> of the </a:t>
            </a:r>
            <a:r>
              <a:rPr lang="hu-HU" sz="2000" b="1" dirty="0" err="1">
                <a:ea typeface="Arial" panose="020B0604020202020204" pitchFamily="34" charset="0"/>
              </a:rPr>
              <a:t>water</a:t>
            </a:r>
            <a:r>
              <a:rPr lang="hu-HU" sz="2000" b="1" dirty="0">
                <a:ea typeface="Arial" panose="020B0604020202020204" pitchFamily="34" charset="0"/>
              </a:rPr>
              <a:t> sectors of more </a:t>
            </a:r>
            <a:r>
              <a:rPr lang="hu-HU" sz="2000" b="1" dirty="0" err="1">
                <a:ea typeface="Arial" panose="020B0604020202020204" pitchFamily="34" charset="0"/>
              </a:rPr>
              <a:t>than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one</a:t>
            </a:r>
            <a:r>
              <a:rPr lang="hu-HU" sz="2000" b="1" dirty="0">
                <a:ea typeface="Arial" panose="020B0604020202020204" pitchFamily="34" charset="0"/>
              </a:rPr>
              <a:t> country, </a:t>
            </a:r>
            <a:r>
              <a:rPr lang="hu-HU" sz="2000" b="1" dirty="0" err="1">
                <a:ea typeface="Arial" panose="020B0604020202020204" pitchFamily="34" charset="0"/>
              </a:rPr>
              <a:t>or</a:t>
            </a:r>
            <a:r>
              <a:rPr lang="hu-HU" sz="2000" b="1" dirty="0">
                <a:ea typeface="Arial" panose="020B0604020202020204" pitchFamily="34" charset="0"/>
              </a:rPr>
              <a:t> the </a:t>
            </a:r>
            <a:r>
              <a:rPr lang="hu-HU" sz="2000" b="1" dirty="0" err="1">
                <a:ea typeface="Arial" panose="020B0604020202020204" pitchFamily="34" charset="0"/>
              </a:rPr>
              <a:t>interests</a:t>
            </a:r>
            <a:r>
              <a:rPr lang="hu-HU" sz="2000" b="1" dirty="0">
                <a:ea typeface="Arial" panose="020B0604020202020204" pitchFamily="34" charset="0"/>
              </a:rPr>
              <a:t> of a </a:t>
            </a:r>
            <a:r>
              <a:rPr lang="hu-HU" sz="2000" b="1" dirty="0" err="1">
                <a:ea typeface="Arial" panose="020B0604020202020204" pitchFamily="34" charset="0"/>
              </a:rPr>
              <a:t>river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basin</a:t>
            </a:r>
            <a:r>
              <a:rPr lang="hu-HU" sz="2000" b="1" dirty="0">
                <a:ea typeface="Arial" panose="020B0604020202020204" pitchFamily="34" charset="0"/>
              </a:rPr>
              <a:t> </a:t>
            </a:r>
            <a:r>
              <a:rPr lang="hu-HU" sz="2000" b="1" dirty="0" err="1">
                <a:ea typeface="Arial" panose="020B0604020202020204" pitchFamily="34" charset="0"/>
              </a:rPr>
              <a:t>as</a:t>
            </a:r>
            <a:r>
              <a:rPr lang="hu-HU" sz="2000" b="1" dirty="0">
                <a:ea typeface="Arial" panose="020B0604020202020204" pitchFamily="34" charset="0"/>
              </a:rPr>
              <a:t> a </a:t>
            </a:r>
            <a:r>
              <a:rPr lang="hu-HU" sz="2000" b="1" dirty="0" err="1">
                <a:ea typeface="Arial" panose="020B0604020202020204" pitchFamily="34" charset="0"/>
              </a:rPr>
              <a:t>whole</a:t>
            </a:r>
            <a:r>
              <a:rPr lang="hu-HU" sz="2000" dirty="0">
                <a:ea typeface="Arial" panose="020B0604020202020204" pitchFamily="34" charset="0"/>
              </a:rPr>
              <a:t>. It </a:t>
            </a:r>
            <a:r>
              <a:rPr lang="hu-HU" sz="2000" dirty="0" err="1">
                <a:ea typeface="Arial" panose="020B0604020202020204" pitchFamily="34" charset="0"/>
              </a:rPr>
              <a:t>would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offer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multiple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advantages</a:t>
            </a:r>
            <a:r>
              <a:rPr lang="hu-HU" sz="2000" dirty="0">
                <a:ea typeface="Arial" panose="020B0604020202020204" pitchFamily="34" charset="0"/>
              </a:rPr>
              <a:t>: </a:t>
            </a:r>
            <a:endParaRPr lang="fr-CH" sz="2000" dirty="0" smtClean="0">
              <a:ea typeface="Arial" panose="020B0604020202020204" pitchFamily="34" charset="0"/>
            </a:endParaRPr>
          </a:p>
          <a:p>
            <a:pPr marL="514350" indent="-514350">
              <a:buAutoNum type="romanLcParenBoth"/>
            </a:pPr>
            <a:r>
              <a:rPr lang="hu-HU" sz="2000" dirty="0" err="1" smtClean="0">
                <a:ea typeface="Arial" panose="020B0604020202020204" pitchFamily="34" charset="0"/>
              </a:rPr>
              <a:t>help</a:t>
            </a:r>
            <a:r>
              <a:rPr lang="hu-HU" sz="2000" dirty="0" smtClean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increase</a:t>
            </a:r>
            <a:r>
              <a:rPr lang="hu-HU" sz="2000" dirty="0">
                <a:ea typeface="Arial" panose="020B0604020202020204" pitchFamily="34" charset="0"/>
              </a:rPr>
              <a:t> the </a:t>
            </a:r>
            <a:r>
              <a:rPr lang="hu-HU" sz="2000" dirty="0" err="1">
                <a:ea typeface="Arial" panose="020B0604020202020204" pitchFamily="34" charset="0"/>
              </a:rPr>
              <a:t>share</a:t>
            </a:r>
            <a:r>
              <a:rPr lang="hu-HU" sz="2000" dirty="0">
                <a:ea typeface="Arial" panose="020B0604020202020204" pitchFamily="34" charset="0"/>
              </a:rPr>
              <a:t> of </a:t>
            </a:r>
            <a:r>
              <a:rPr lang="hu-HU" sz="2000" dirty="0" err="1">
                <a:ea typeface="Arial" panose="020B0604020202020204" pitchFamily="34" charset="0"/>
              </a:rPr>
              <a:t>renewables</a:t>
            </a:r>
            <a:r>
              <a:rPr lang="hu-HU" sz="2000" dirty="0">
                <a:ea typeface="Arial" panose="020B0604020202020204" pitchFamily="34" charset="0"/>
              </a:rPr>
              <a:t> in the </a:t>
            </a:r>
            <a:r>
              <a:rPr lang="hu-HU" sz="2000" dirty="0" err="1">
                <a:ea typeface="Arial" panose="020B0604020202020204" pitchFamily="34" charset="0"/>
              </a:rPr>
              <a:t>energy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portfolio</a:t>
            </a:r>
            <a:r>
              <a:rPr lang="hu-HU" sz="2000" dirty="0">
                <a:ea typeface="Arial" panose="020B0604020202020204" pitchFamily="34" charset="0"/>
              </a:rPr>
              <a:t> of </a:t>
            </a:r>
            <a:r>
              <a:rPr lang="hu-HU" sz="2000" dirty="0" err="1">
                <a:ea typeface="Arial" panose="020B0604020202020204" pitchFamily="34" charset="0"/>
              </a:rPr>
              <a:t>participating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countries</a:t>
            </a:r>
            <a:r>
              <a:rPr lang="hu-HU" sz="2000" dirty="0">
                <a:ea typeface="Arial" panose="020B0604020202020204" pitchFamily="34" charset="0"/>
              </a:rPr>
              <a:t>, </a:t>
            </a:r>
            <a:endParaRPr lang="fr-CH" sz="2000" dirty="0" smtClean="0">
              <a:ea typeface="Arial" panose="020B0604020202020204" pitchFamily="34" charset="0"/>
            </a:endParaRPr>
          </a:p>
          <a:p>
            <a:pPr marL="514350" indent="-514350">
              <a:buAutoNum type="romanLcParenBoth"/>
            </a:pPr>
            <a:r>
              <a:rPr lang="hu-HU" sz="2000" dirty="0" err="1" smtClean="0">
                <a:ea typeface="Arial" panose="020B0604020202020204" pitchFamily="34" charset="0"/>
              </a:rPr>
              <a:t>offer</a:t>
            </a:r>
            <a:r>
              <a:rPr lang="hu-HU" sz="2000" dirty="0" smtClean="0">
                <a:ea typeface="Arial" panose="020B0604020202020204" pitchFamily="34" charset="0"/>
              </a:rPr>
              <a:t> </a:t>
            </a:r>
            <a:r>
              <a:rPr lang="hu-HU" sz="2000" dirty="0">
                <a:ea typeface="Arial" panose="020B0604020202020204" pitchFamily="34" charset="0"/>
              </a:rPr>
              <a:t>multi-</a:t>
            </a:r>
            <a:r>
              <a:rPr lang="hu-HU" sz="2000" dirty="0" err="1">
                <a:ea typeface="Arial" panose="020B0604020202020204" pitchFamily="34" charset="0"/>
              </a:rPr>
              <a:t>year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regulating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capacity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making</a:t>
            </a:r>
            <a:r>
              <a:rPr lang="hu-HU" sz="2000" dirty="0">
                <a:ea typeface="Arial" panose="020B0604020202020204" pitchFamily="34" charset="0"/>
              </a:rPr>
              <a:t> more </a:t>
            </a:r>
            <a:r>
              <a:rPr lang="hu-HU" sz="2000" dirty="0" err="1">
                <a:ea typeface="Arial" panose="020B0604020202020204" pitchFamily="34" charset="0"/>
              </a:rPr>
              <a:t>predictable</a:t>
            </a:r>
            <a:r>
              <a:rPr lang="hu-HU" sz="2000" dirty="0">
                <a:ea typeface="Arial" panose="020B0604020202020204" pitchFamily="34" charset="0"/>
              </a:rPr>
              <a:t> and </a:t>
            </a:r>
            <a:r>
              <a:rPr lang="hu-HU" sz="2000" dirty="0" err="1">
                <a:ea typeface="Arial" panose="020B0604020202020204" pitchFamily="34" charset="0"/>
              </a:rPr>
              <a:t>stable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water</a:t>
            </a:r>
            <a:r>
              <a:rPr lang="hu-HU" sz="2000" dirty="0">
                <a:ea typeface="Arial" panose="020B0604020202020204" pitchFamily="34" charset="0"/>
              </a:rPr>
              <a:t> flow for </a:t>
            </a:r>
            <a:r>
              <a:rPr lang="hu-HU" sz="2000" dirty="0" err="1">
                <a:ea typeface="Arial" panose="020B0604020202020204" pitchFamily="34" charset="0"/>
              </a:rPr>
              <a:t>key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economic</a:t>
            </a:r>
            <a:r>
              <a:rPr lang="hu-HU" sz="2000" dirty="0">
                <a:ea typeface="Arial" panose="020B0604020202020204" pitchFamily="34" charset="0"/>
              </a:rPr>
              <a:t> sectors, </a:t>
            </a:r>
            <a:endParaRPr lang="fr-CH" sz="2000" dirty="0" smtClean="0">
              <a:ea typeface="Arial" panose="020B0604020202020204" pitchFamily="34" charset="0"/>
            </a:endParaRPr>
          </a:p>
          <a:p>
            <a:pPr marL="514350" indent="-514350">
              <a:buAutoNum type="romanLcParenBoth"/>
            </a:pPr>
            <a:r>
              <a:rPr lang="hu-HU" sz="2000" dirty="0" err="1" smtClean="0">
                <a:ea typeface="Arial" panose="020B0604020202020204" pitchFamily="34" charset="0"/>
              </a:rPr>
              <a:t>reduce</a:t>
            </a:r>
            <a:r>
              <a:rPr lang="hu-HU" sz="2000" dirty="0" smtClean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water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losses</a:t>
            </a:r>
            <a:r>
              <a:rPr lang="hu-HU" sz="2000" dirty="0">
                <a:ea typeface="Arial" panose="020B0604020202020204" pitchFamily="34" charset="0"/>
              </a:rPr>
              <a:t> during </a:t>
            </a:r>
            <a:r>
              <a:rPr lang="hu-HU" sz="2000" dirty="0" err="1">
                <a:ea typeface="Arial" panose="020B0604020202020204" pitchFamily="34" charset="0"/>
              </a:rPr>
              <a:t>transport</a:t>
            </a:r>
            <a:r>
              <a:rPr lang="hu-HU" sz="2000" dirty="0">
                <a:ea typeface="Arial" panose="020B0604020202020204" pitchFamily="34" charset="0"/>
              </a:rPr>
              <a:t> and </a:t>
            </a:r>
            <a:r>
              <a:rPr lang="hu-HU" sz="2000" dirty="0" err="1">
                <a:ea typeface="Arial" panose="020B0604020202020204" pitchFamily="34" charset="0"/>
              </a:rPr>
              <a:t>due</a:t>
            </a:r>
            <a:r>
              <a:rPr lang="hu-HU" sz="2000" dirty="0">
                <a:ea typeface="Arial" panose="020B0604020202020204" pitchFamily="34" charset="0"/>
              </a:rPr>
              <a:t> to </a:t>
            </a:r>
            <a:r>
              <a:rPr lang="hu-HU" sz="2000" dirty="0" err="1">
                <a:ea typeface="Arial" panose="020B0604020202020204" pitchFamily="34" charset="0"/>
              </a:rPr>
              <a:t>scattered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storage</a:t>
            </a:r>
            <a:r>
              <a:rPr lang="hu-HU" sz="2000" dirty="0">
                <a:ea typeface="Arial" panose="020B0604020202020204" pitchFamily="34" charset="0"/>
              </a:rPr>
              <a:t>, </a:t>
            </a:r>
            <a:r>
              <a:rPr lang="hu-HU" sz="2000" dirty="0" err="1">
                <a:ea typeface="Arial" panose="020B0604020202020204" pitchFamily="34" charset="0"/>
              </a:rPr>
              <a:t>including</a:t>
            </a:r>
            <a:r>
              <a:rPr lang="hu-HU" sz="2000" dirty="0">
                <a:ea typeface="Arial" panose="020B0604020202020204" pitchFamily="34" charset="0"/>
              </a:rPr>
              <a:t> the </a:t>
            </a:r>
            <a:r>
              <a:rPr lang="hu-HU" sz="2000" dirty="0" err="1">
                <a:ea typeface="Arial" panose="020B0604020202020204" pitchFamily="34" charset="0"/>
              </a:rPr>
              <a:t>associated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wastage</a:t>
            </a:r>
            <a:r>
              <a:rPr lang="hu-HU" sz="2000" dirty="0">
                <a:ea typeface="Arial" panose="020B0604020202020204" pitchFamily="34" charset="0"/>
              </a:rPr>
              <a:t> of </a:t>
            </a:r>
            <a:r>
              <a:rPr lang="hu-HU" sz="2000" dirty="0" err="1">
                <a:ea typeface="Arial" panose="020B0604020202020204" pitchFamily="34" charset="0"/>
              </a:rPr>
              <a:t>energy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endParaRPr lang="fr-CH" sz="2000" dirty="0" smtClean="0">
              <a:ea typeface="Arial" panose="020B0604020202020204" pitchFamily="34" charset="0"/>
            </a:endParaRPr>
          </a:p>
          <a:p>
            <a:pPr marL="514350" indent="-514350">
              <a:buAutoNum type="romanLcParenBoth"/>
            </a:pPr>
            <a:r>
              <a:rPr lang="hu-HU" sz="2000" dirty="0" err="1" smtClean="0">
                <a:ea typeface="Arial" panose="020B0604020202020204" pitchFamily="34" charset="0"/>
              </a:rPr>
              <a:t>attract</a:t>
            </a:r>
            <a:r>
              <a:rPr lang="hu-HU" sz="2000" dirty="0" smtClean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much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needed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international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financing</a:t>
            </a:r>
            <a:r>
              <a:rPr lang="hu-HU" sz="2000" dirty="0">
                <a:ea typeface="Arial" panose="020B0604020202020204" pitchFamily="34" charset="0"/>
              </a:rPr>
              <a:t> to the </a:t>
            </a:r>
            <a:r>
              <a:rPr lang="hu-HU" sz="2000" dirty="0" err="1">
                <a:ea typeface="Arial" panose="020B0604020202020204" pitchFamily="34" charset="0"/>
              </a:rPr>
              <a:t>water</a:t>
            </a:r>
            <a:r>
              <a:rPr lang="hu-HU" sz="2000" dirty="0">
                <a:ea typeface="Arial" panose="020B0604020202020204" pitchFamily="34" charset="0"/>
              </a:rPr>
              <a:t> sector, in </a:t>
            </a:r>
            <a:r>
              <a:rPr lang="hu-HU" sz="2000" dirty="0" err="1">
                <a:ea typeface="Arial" panose="020B0604020202020204" pitchFamily="34" charset="0"/>
              </a:rPr>
              <a:t>particular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green</a:t>
            </a:r>
            <a:r>
              <a:rPr lang="hu-HU" sz="2000" dirty="0">
                <a:ea typeface="Arial" panose="020B0604020202020204" pitchFamily="34" charset="0"/>
              </a:rPr>
              <a:t> </a:t>
            </a:r>
            <a:r>
              <a:rPr lang="hu-HU" sz="2000" dirty="0" err="1">
                <a:ea typeface="Arial" panose="020B0604020202020204" pitchFamily="34" charset="0"/>
              </a:rPr>
              <a:t>financing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1301939926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55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55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358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Noto Sans Symbols</vt:lpstr>
      <vt:lpstr>Times New Roman</vt:lpstr>
      <vt:lpstr>Standarddesign</vt:lpstr>
      <vt:lpstr>Blue Peace Central Asia  Outlining the economic foundations of regional cooperation on water in Central Asia 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 WEIN Présentation Fev 09</dc:title>
  <dc:subject>Comité d'évaluation</dc:subject>
  <dc:creator>edi.medilanski@seco.admin.ch</dc:creator>
  <dc:description>Presentation WEIN Comité d'évaluation Fev 09
Seul dias actifs ont été présentés</dc:description>
  <cp:lastModifiedBy>Bonvin Guy EDA BVG</cp:lastModifiedBy>
  <cp:revision>1112</cp:revision>
  <cp:lastPrinted>2020-11-09T07:40:43Z</cp:lastPrinted>
  <dcterms:created xsi:type="dcterms:W3CDTF">2006-09-20T07:52:31Z</dcterms:created>
  <dcterms:modified xsi:type="dcterms:W3CDTF">2021-04-27T19:02:08Z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COOSYSTEM@1.1:Container">
    <vt:lpwstr>COO.2101.104.5.3895614</vt:lpwstr>
  </property>
  <property fmtid="{D5CDD505-2E9C-101B-9397-08002B2CF9AE}" pid="3" name="FSC#COOELAK@1.1001:Subject">
    <vt:lpwstr>Listen, Retraiten, Kalender, externe Anfragen, etc._x000d_
</vt:lpwstr>
  </property>
  <property fmtid="{D5CDD505-2E9C-101B-9397-08002B2CF9AE}" pid="4" name="FSC#COOELAK@1.1001:FileReference">
    <vt:lpwstr>852.3/2005/02087</vt:lpwstr>
  </property>
  <property fmtid="{D5CDD505-2E9C-101B-9397-08002B2CF9AE}" pid="5" name="FSC#COOELAK@1.1001:FileRefYear">
    <vt:lpwstr>2005</vt:lpwstr>
  </property>
  <property fmtid="{D5CDD505-2E9C-101B-9397-08002B2CF9AE}" pid="6" name="FSC#COOELAK@1.1001:FileRefOrdinal">
    <vt:lpwstr>2087</vt:lpwstr>
  </property>
  <property fmtid="{D5CDD505-2E9C-101B-9397-08002B2CF9AE}" pid="7" name="FSC#COOELAK@1.1001:FileRefOU">
    <vt:lpwstr>WEIN /seco</vt:lpwstr>
  </property>
  <property fmtid="{D5CDD505-2E9C-101B-9397-08002B2CF9AE}" pid="8" name="FSC#COOELAK@1.1001:Organization">
    <vt:lpwstr/>
  </property>
  <property fmtid="{D5CDD505-2E9C-101B-9397-08002B2CF9AE}" pid="9" name="FSC#COOELAK@1.1001:Owner">
    <vt:lpwstr>Medilanski Edi, SECO</vt:lpwstr>
  </property>
  <property fmtid="{D5CDD505-2E9C-101B-9397-08002B2CF9AE}" pid="10" name="FSC#COOELAK@1.1001:OwnerExtension">
    <vt:lpwstr>+41 58 464 08 76</vt:lpwstr>
  </property>
  <property fmtid="{D5CDD505-2E9C-101B-9397-08002B2CF9AE}" pid="11" name="FSC#COOELAK@1.1001:OwnerFaxExtension">
    <vt:lpwstr>+41 58 464 09 65</vt:lpwstr>
  </property>
  <property fmtid="{D5CDD505-2E9C-101B-9397-08002B2CF9AE}" pid="12" name="FSC#COOELAK@1.1001:DispatchedBy">
    <vt:lpwstr/>
  </property>
  <property fmtid="{D5CDD505-2E9C-101B-9397-08002B2CF9AE}" pid="13" name="FSC#COOELAK@1.1001:DispatchedAt">
    <vt:lpwstr/>
  </property>
  <property fmtid="{D5CDD505-2E9C-101B-9397-08002B2CF9AE}" pid="14" name="FSC#COOELAK@1.1001:ApprovedBy">
    <vt:lpwstr/>
  </property>
  <property fmtid="{D5CDD505-2E9C-101B-9397-08002B2CF9AE}" pid="15" name="FSC#COOELAK@1.1001:ApprovedAt">
    <vt:lpwstr/>
  </property>
  <property fmtid="{D5CDD505-2E9C-101B-9397-08002B2CF9AE}" pid="16" name="FSC#COOELAK@1.1001:Department">
    <vt:lpwstr>Infrastrukturfinanzierung (WEIN /seco)</vt:lpwstr>
  </property>
  <property fmtid="{D5CDD505-2E9C-101B-9397-08002B2CF9AE}" pid="17" name="FSC#COOELAK@1.1001:CreatedAt">
    <vt:lpwstr>30.08.2013</vt:lpwstr>
  </property>
  <property fmtid="{D5CDD505-2E9C-101B-9397-08002B2CF9AE}" pid="18" name="FSC#COOELAK@1.1001:OU">
    <vt:lpwstr>Infrastrukturfinanzierung (WEIN /seco)</vt:lpwstr>
  </property>
  <property fmtid="{D5CDD505-2E9C-101B-9397-08002B2CF9AE}" pid="19" name="FSC#COOELAK@1.1001:Priority">
    <vt:lpwstr> ()</vt:lpwstr>
  </property>
  <property fmtid="{D5CDD505-2E9C-101B-9397-08002B2CF9AE}" pid="20" name="FSC#COOELAK@1.1001:ObjBarCode">
    <vt:lpwstr>*COO.2101.104.5.3895614*</vt:lpwstr>
  </property>
  <property fmtid="{D5CDD505-2E9C-101B-9397-08002B2CF9AE}" pid="21" name="FSC#COOELAK@1.1001:RefBarCode">
    <vt:lpwstr>*COO.2101.104.6.2504900*</vt:lpwstr>
  </property>
  <property fmtid="{D5CDD505-2E9C-101B-9397-08002B2CF9AE}" pid="22" name="FSC#COOELAK@1.1001:FileRefBarCode">
    <vt:lpwstr>*852.3/2005/02087*</vt:lpwstr>
  </property>
  <property fmtid="{D5CDD505-2E9C-101B-9397-08002B2CF9AE}" pid="23" name="FSC#COOELAK@1.1001:ExternalRef">
    <vt:lpwstr/>
  </property>
  <property fmtid="{D5CDD505-2E9C-101B-9397-08002B2CF9AE}" pid="24" name="FSC#COOELAK@1.1001:IncomingNumber">
    <vt:lpwstr/>
  </property>
  <property fmtid="{D5CDD505-2E9C-101B-9397-08002B2CF9AE}" pid="25" name="FSC#COOELAK@1.1001:IncomingSubject">
    <vt:lpwstr/>
  </property>
  <property fmtid="{D5CDD505-2E9C-101B-9397-08002B2CF9AE}" pid="26" name="FSC#COOELAK@1.1001:ProcessResponsible">
    <vt:lpwstr/>
  </property>
  <property fmtid="{D5CDD505-2E9C-101B-9397-08002B2CF9AE}" pid="27" name="FSC#COOELAK@1.1001:ProcessResponsiblePhone">
    <vt:lpwstr/>
  </property>
  <property fmtid="{D5CDD505-2E9C-101B-9397-08002B2CF9AE}" pid="28" name="FSC#COOELAK@1.1001:ProcessResponsibleMail">
    <vt:lpwstr/>
  </property>
  <property fmtid="{D5CDD505-2E9C-101B-9397-08002B2CF9AE}" pid="29" name="FSC#COOELAK@1.1001:ProcessResponsibleFax">
    <vt:lpwstr/>
  </property>
  <property fmtid="{D5CDD505-2E9C-101B-9397-08002B2CF9AE}" pid="30" name="FSC#COOELAK@1.1001:ApproverFirstName">
    <vt:lpwstr/>
  </property>
  <property fmtid="{D5CDD505-2E9C-101B-9397-08002B2CF9AE}" pid="31" name="FSC#COOELAK@1.1001:ApproverSurName">
    <vt:lpwstr/>
  </property>
  <property fmtid="{D5CDD505-2E9C-101B-9397-08002B2CF9AE}" pid="32" name="FSC#COOELAK@1.1001:ApproverTitle">
    <vt:lpwstr/>
  </property>
  <property fmtid="{D5CDD505-2E9C-101B-9397-08002B2CF9AE}" pid="33" name="FSC#COOELAK@1.1001:ExternalDate">
    <vt:lpwstr/>
  </property>
  <property fmtid="{D5CDD505-2E9C-101B-9397-08002B2CF9AE}" pid="34" name="FSC#COOELAK@1.1001:SettlementApprovedAt">
    <vt:lpwstr/>
  </property>
  <property fmtid="{D5CDD505-2E9C-101B-9397-08002B2CF9AE}" pid="35" name="FSC#COOELAK@1.1001:BaseNumber">
    <vt:lpwstr>852.3</vt:lpwstr>
  </property>
  <property fmtid="{D5CDD505-2E9C-101B-9397-08002B2CF9AE}" pid="36" name="FSC#ELAKGOV@1.1001:PersonalSubjGender">
    <vt:lpwstr/>
  </property>
  <property fmtid="{D5CDD505-2E9C-101B-9397-08002B2CF9AE}" pid="37" name="FSC#ELAKGOV@1.1001:PersonalSubjFirstName">
    <vt:lpwstr/>
  </property>
  <property fmtid="{D5CDD505-2E9C-101B-9397-08002B2CF9AE}" pid="38" name="FSC#ELAKGOV@1.1001:PersonalSubjSurName">
    <vt:lpwstr/>
  </property>
  <property fmtid="{D5CDD505-2E9C-101B-9397-08002B2CF9AE}" pid="39" name="FSC#ELAKGOV@1.1001:PersonalSubjSalutation">
    <vt:lpwstr/>
  </property>
  <property fmtid="{D5CDD505-2E9C-101B-9397-08002B2CF9AE}" pid="40" name="FSC#ELAKGOV@1.1001:PersonalSubjAddress">
    <vt:lpwstr/>
  </property>
  <property fmtid="{D5CDD505-2E9C-101B-9397-08002B2CF9AE}" pid="41" name="FSC#EVDCFG@15.1400:PositionNumber">
    <vt:lpwstr>852.3</vt:lpwstr>
  </property>
  <property fmtid="{D5CDD505-2E9C-101B-9397-08002B2CF9AE}" pid="42" name="FSC#EVDCFG@15.1400:Dossierref">
    <vt:lpwstr>852.3/2005/02087</vt:lpwstr>
  </property>
  <property fmtid="{D5CDD505-2E9C-101B-9397-08002B2CF9AE}" pid="43" name="FSC#EVDCFG@15.1400:FileRespEmail">
    <vt:lpwstr>edi.medilanski@seco.admin.ch</vt:lpwstr>
  </property>
  <property fmtid="{D5CDD505-2E9C-101B-9397-08002B2CF9AE}" pid="44" name="FSC#EVDCFG@15.1400:FileRespFax">
    <vt:lpwstr>+41 58 464 09 65</vt:lpwstr>
  </property>
  <property fmtid="{D5CDD505-2E9C-101B-9397-08002B2CF9AE}" pid="45" name="FSC#EVDCFG@15.1400:FileRespHome">
    <vt:lpwstr>Bern</vt:lpwstr>
  </property>
  <property fmtid="{D5CDD505-2E9C-101B-9397-08002B2CF9AE}" pid="46" name="FSC#EVDCFG@15.1400:FileResponsible">
    <vt:lpwstr>Edi Medilanski</vt:lpwstr>
  </property>
  <property fmtid="{D5CDD505-2E9C-101B-9397-08002B2CF9AE}" pid="47" name="FSC#EVDCFG@15.1400:FileRespOrg">
    <vt:lpwstr/>
  </property>
  <property fmtid="{D5CDD505-2E9C-101B-9397-08002B2CF9AE}" pid="48" name="FSC#EVDCFG@15.1400:FileRespOrgHome">
    <vt:lpwstr/>
  </property>
  <property fmtid="{D5CDD505-2E9C-101B-9397-08002B2CF9AE}" pid="49" name="FSC#EVDCFG@15.1400:FileRespOrgStreet">
    <vt:lpwstr/>
  </property>
  <property fmtid="{D5CDD505-2E9C-101B-9397-08002B2CF9AE}" pid="50" name="FSC#EVDCFG@15.1400:FileRespOrgZipCode">
    <vt:lpwstr/>
  </property>
  <property fmtid="{D5CDD505-2E9C-101B-9397-08002B2CF9AE}" pid="51" name="FSC#EVDCFG@15.1400:FileRespshortsign">
    <vt:lpwstr>mde</vt:lpwstr>
  </property>
  <property fmtid="{D5CDD505-2E9C-101B-9397-08002B2CF9AE}" pid="52" name="FSC#EVDCFG@15.1400:FileRespStreet">
    <vt:lpwstr>Holzikofenweg 36</vt:lpwstr>
  </property>
  <property fmtid="{D5CDD505-2E9C-101B-9397-08002B2CF9AE}" pid="53" name="FSC#EVDCFG@15.1400:FileRespTel">
    <vt:lpwstr>+41 58 464 08 76</vt:lpwstr>
  </property>
  <property fmtid="{D5CDD505-2E9C-101B-9397-08002B2CF9AE}" pid="54" name="FSC#EVDCFG@15.1400:FileRespZipCode">
    <vt:lpwstr>3003</vt:lpwstr>
  </property>
  <property fmtid="{D5CDD505-2E9C-101B-9397-08002B2CF9AE}" pid="55" name="FSC#EVDCFG@15.1400:OutAttachElectr">
    <vt:lpwstr/>
  </property>
  <property fmtid="{D5CDD505-2E9C-101B-9397-08002B2CF9AE}" pid="56" name="FSC#EVDCFG@15.1400:OutAttachPhysic">
    <vt:lpwstr/>
  </property>
  <property fmtid="{D5CDD505-2E9C-101B-9397-08002B2CF9AE}" pid="57" name="FSC#EVDCFG@15.1400:SignAcceptedDraft1">
    <vt:lpwstr/>
  </property>
  <property fmtid="{D5CDD505-2E9C-101B-9397-08002B2CF9AE}" pid="58" name="FSC#EVDCFG@15.1400:SignAcceptedDraft1FR">
    <vt:lpwstr/>
  </property>
  <property fmtid="{D5CDD505-2E9C-101B-9397-08002B2CF9AE}" pid="59" name="FSC#EVDCFG@15.1400:SignAcceptedDraft2">
    <vt:lpwstr/>
  </property>
  <property fmtid="{D5CDD505-2E9C-101B-9397-08002B2CF9AE}" pid="60" name="FSC#EVDCFG@15.1400:SignAcceptedDraft2FR">
    <vt:lpwstr/>
  </property>
  <property fmtid="{D5CDD505-2E9C-101B-9397-08002B2CF9AE}" pid="61" name="FSC#EVDCFG@15.1400:SignApproved1">
    <vt:lpwstr/>
  </property>
  <property fmtid="{D5CDD505-2E9C-101B-9397-08002B2CF9AE}" pid="62" name="FSC#EVDCFG@15.1400:SignApproved1FR">
    <vt:lpwstr/>
  </property>
  <property fmtid="{D5CDD505-2E9C-101B-9397-08002B2CF9AE}" pid="63" name="FSC#EVDCFG@15.1400:SignApproved2">
    <vt:lpwstr/>
  </property>
  <property fmtid="{D5CDD505-2E9C-101B-9397-08002B2CF9AE}" pid="64" name="FSC#EVDCFG@15.1400:SignApproved2FR">
    <vt:lpwstr/>
  </property>
  <property fmtid="{D5CDD505-2E9C-101B-9397-08002B2CF9AE}" pid="65" name="FSC#EVDCFG@15.1400:SubDossierBarCode">
    <vt:lpwstr/>
  </property>
  <property fmtid="{D5CDD505-2E9C-101B-9397-08002B2CF9AE}" pid="66" name="FSC#EVDCFG@15.1400:Subject">
    <vt:lpwstr/>
  </property>
  <property fmtid="{D5CDD505-2E9C-101B-9397-08002B2CF9AE}" pid="67" name="FSC#EVDCFG@15.1400:Title">
    <vt:lpwstr>Speed Présentation SECO à l'EPFZ (SWP - 10 9 2013)</vt:lpwstr>
  </property>
  <property fmtid="{D5CDD505-2E9C-101B-9397-08002B2CF9AE}" pid="68" name="FSC#EVDCFG@15.1400:UserFunction">
    <vt:lpwstr/>
  </property>
  <property fmtid="{D5CDD505-2E9C-101B-9397-08002B2CF9AE}" pid="69" name="FSC#EVDCFG@15.1400:SalutationEnglish">
    <vt:lpwstr>Economic Cooperation and Development_x000d_
Infrastructure Financing</vt:lpwstr>
  </property>
  <property fmtid="{D5CDD505-2E9C-101B-9397-08002B2CF9AE}" pid="70" name="FSC#EVDCFG@15.1400:SalutationFrench">
    <vt:lpwstr>Coopération et Développement économiques_x000d_
Financement d’infrastructures</vt:lpwstr>
  </property>
  <property fmtid="{D5CDD505-2E9C-101B-9397-08002B2CF9AE}" pid="71" name="FSC#EVDCFG@15.1400:SalutationGerman">
    <vt:lpwstr>Wirtschaftliche Zusammenarbeit und Entwicklung_x000d_
Infrastrukturfinanzierung</vt:lpwstr>
  </property>
  <property fmtid="{D5CDD505-2E9C-101B-9397-08002B2CF9AE}" pid="72" name="FSC#EVDCFG@15.1400:SalutationItalian">
    <vt:lpwstr>Cooperazione e sviluppo economici_x000d_
Finanziamento dell’  infrastruttura</vt:lpwstr>
  </property>
  <property fmtid="{D5CDD505-2E9C-101B-9397-08002B2CF9AE}" pid="73" name="FSC#EVDCFG@15.1400:SalutationEnglishUser">
    <vt:lpwstr>Program Manager</vt:lpwstr>
  </property>
  <property fmtid="{D5CDD505-2E9C-101B-9397-08002B2CF9AE}" pid="74" name="FSC#EVDCFG@15.1400:SalutationFrenchUser">
    <vt:lpwstr>Program Manager</vt:lpwstr>
  </property>
  <property fmtid="{D5CDD505-2E9C-101B-9397-08002B2CF9AE}" pid="75" name="FSC#EVDCFG@15.1400:SalutationGermanUser">
    <vt:lpwstr>Program Manager</vt:lpwstr>
  </property>
  <property fmtid="{D5CDD505-2E9C-101B-9397-08002B2CF9AE}" pid="76" name="FSC#EVDCFG@15.1400:SalutationItalianUser">
    <vt:lpwstr/>
  </property>
  <property fmtid="{D5CDD505-2E9C-101B-9397-08002B2CF9AE}" pid="77" name="FSC#EVDCFG@15.1400:FileRespOrgShortname">
    <vt:lpwstr>WEIN /seco</vt:lpwstr>
  </property>
  <property fmtid="{D5CDD505-2E9C-101B-9397-08002B2CF9AE}" pid="78" name="FSC#EVDCFG@15.1400:UserInCharge">
    <vt:lpwstr/>
  </property>
  <property fmtid="{D5CDD505-2E9C-101B-9397-08002B2CF9AE}" pid="79" name="FSC#EVDCFG@15.1400:ActualVersionNumber">
    <vt:lpwstr>3</vt:lpwstr>
  </property>
  <property fmtid="{D5CDD505-2E9C-101B-9397-08002B2CF9AE}" pid="80" name="FSC#EVDCFG@15.1400:ActualVersionCreatedAt">
    <vt:lpwstr>2014-09-08T17:27:22</vt:lpwstr>
  </property>
  <property fmtid="{D5CDD505-2E9C-101B-9397-08002B2CF9AE}" pid="81" name="FSC#EVDCFG@15.1400:ResponsibleBureau_DE">
    <vt:lpwstr>Staatssekretariat für Wirtschaft SECO</vt:lpwstr>
  </property>
  <property fmtid="{D5CDD505-2E9C-101B-9397-08002B2CF9AE}" pid="82" name="FSC#EVDCFG@15.1400:ResponsibleBureau_EN">
    <vt:lpwstr>State Secretariat for Economic Affairs SECO</vt:lpwstr>
  </property>
  <property fmtid="{D5CDD505-2E9C-101B-9397-08002B2CF9AE}" pid="83" name="FSC#EVDCFG@15.1400:ResponsibleBureau_FR">
    <vt:lpwstr>Secrétariat d'Etat à l'économie SECO</vt:lpwstr>
  </property>
  <property fmtid="{D5CDD505-2E9C-101B-9397-08002B2CF9AE}" pid="84" name="FSC#EVDCFG@15.1400:ResponsibleBureau_IT">
    <vt:lpwstr>Segreteria di Stato dell'economia SECO</vt:lpwstr>
  </property>
  <property fmtid="{D5CDD505-2E9C-101B-9397-08002B2CF9AE}" pid="85" name="FSC#COOELAK@1.1001:CurrentUserRolePos">
    <vt:lpwstr>Sachbearbeiter/-in</vt:lpwstr>
  </property>
  <property fmtid="{D5CDD505-2E9C-101B-9397-08002B2CF9AE}" pid="86" name="FSC#COOELAK@1.1001:CurrentUserEmail">
    <vt:lpwstr>edi.medilanski@seco.admin.ch</vt:lpwstr>
  </property>
  <property fmtid="{D5CDD505-2E9C-101B-9397-08002B2CF9AE}" pid="87" name="FSC#EVDCFG@15.1400:UserInChargeUserTitle">
    <vt:lpwstr/>
  </property>
  <property fmtid="{D5CDD505-2E9C-101B-9397-08002B2CF9AE}" pid="88" name="FSC#EVDCFG@15.1400:UserInChargeUserName">
    <vt:lpwstr>Medilanski</vt:lpwstr>
  </property>
  <property fmtid="{D5CDD505-2E9C-101B-9397-08002B2CF9AE}" pid="89" name="FSC#EVDCFG@15.1400:UserInChargeUserFirstname">
    <vt:lpwstr/>
  </property>
  <property fmtid="{D5CDD505-2E9C-101B-9397-08002B2CF9AE}" pid="90" name="FSC#EVDCFG@15.1400:UserInChargeUserEnvSalutationDE">
    <vt:lpwstr>Program Manager_x000d_
Program Manager_x000d_
Program Manager</vt:lpwstr>
  </property>
  <property fmtid="{D5CDD505-2E9C-101B-9397-08002B2CF9AE}" pid="91" name="FSC#EVDCFG@15.1400:UserInChargeUserEnvSalutationEN">
    <vt:lpwstr/>
  </property>
  <property fmtid="{D5CDD505-2E9C-101B-9397-08002B2CF9AE}" pid="92" name="FSC#EVDCFG@15.1400:UserInChargeUserEnvSalutationFR">
    <vt:lpwstr/>
  </property>
  <property fmtid="{D5CDD505-2E9C-101B-9397-08002B2CF9AE}" pid="93" name="FSC#EVDCFG@15.1400:UserInChargeUserEnvSalutationIT">
    <vt:lpwstr/>
  </property>
  <property fmtid="{D5CDD505-2E9C-101B-9397-08002B2CF9AE}" pid="94" name="FSC#EVDCFG@15.1400:FilerespUserPersonTitle">
    <vt:lpwstr>SECO</vt:lpwstr>
  </property>
  <property fmtid="{D5CDD505-2E9C-101B-9397-08002B2CF9AE}" pid="95" name="FSC#EVDCFG@15.1400:Address">
    <vt:lpwstr/>
  </property>
  <property fmtid="{D5CDD505-2E9C-101B-9397-08002B2CF9AE}" pid="96" name="FSC#EVDCFG@15.1400:DocumentID">
    <vt:lpwstr/>
  </property>
  <property fmtid="{D5CDD505-2E9C-101B-9397-08002B2CF9AE}" pid="97" name="FSC#EVDCFG@15.1400:DossierBarCode">
    <vt:lpwstr/>
  </property>
  <property fmtid="{D5CDD505-2E9C-101B-9397-08002B2CF9AE}" pid="98" name="FSC#EVDCFG@15.1400:ResponsibleEditorFirstname">
    <vt:lpwstr>Edi</vt:lpwstr>
  </property>
  <property fmtid="{D5CDD505-2E9C-101B-9397-08002B2CF9AE}" pid="99" name="FSC#EVDCFG@15.1400:ResponsibleEditorSurname">
    <vt:lpwstr>Medilanski</vt:lpwstr>
  </property>
  <property fmtid="{D5CDD505-2E9C-101B-9397-08002B2CF9AE}" pid="100" name="FSC#EVDCFG@15.1400:GroupTitle">
    <vt:lpwstr>Infrastrukturfinanzierung</vt:lpwstr>
  </property>
  <property fmtid="{D5CDD505-2E9C-101B-9397-08002B2CF9AE}" pid="101" name="FSC#ATSTATECFG@1.1001:Office">
    <vt:lpwstr/>
  </property>
  <property fmtid="{D5CDD505-2E9C-101B-9397-08002B2CF9AE}" pid="102" name="FSC#ATSTATECFG@1.1001:Agent">
    <vt:lpwstr>SECO Edi Medilanski</vt:lpwstr>
  </property>
  <property fmtid="{D5CDD505-2E9C-101B-9397-08002B2CF9AE}" pid="103" name="FSC#ATSTATECFG@1.1001:AgentPhone">
    <vt:lpwstr>+41 58 464 08 76</vt:lpwstr>
  </property>
  <property fmtid="{D5CDD505-2E9C-101B-9397-08002B2CF9AE}" pid="104" name="FSC#ATSTATECFG@1.1001:DepartmentFax">
    <vt:lpwstr/>
  </property>
  <property fmtid="{D5CDD505-2E9C-101B-9397-08002B2CF9AE}" pid="105" name="FSC#ATSTATECFG@1.1001:DepartmentEmail">
    <vt:lpwstr/>
  </property>
  <property fmtid="{D5CDD505-2E9C-101B-9397-08002B2CF9AE}" pid="106" name="FSC#ATSTATECFG@1.1001:SubfileDate">
    <vt:lpwstr>14.08.2013</vt:lpwstr>
  </property>
  <property fmtid="{D5CDD505-2E9C-101B-9397-08002B2CF9AE}" pid="107" name="FSC#ATSTATECFG@1.1001:SubfileSubject">
    <vt:lpwstr/>
  </property>
  <property fmtid="{D5CDD505-2E9C-101B-9397-08002B2CF9AE}" pid="108" name="FSC#ATSTATECFG@1.1001:DepartmentZipCode">
    <vt:lpwstr/>
  </property>
  <property fmtid="{D5CDD505-2E9C-101B-9397-08002B2CF9AE}" pid="109" name="FSC#ATSTATECFG@1.1001:DepartmentCountry">
    <vt:lpwstr/>
  </property>
  <property fmtid="{D5CDD505-2E9C-101B-9397-08002B2CF9AE}" pid="110" name="FSC#ATSTATECFG@1.1001:DepartmentCity">
    <vt:lpwstr/>
  </property>
  <property fmtid="{D5CDD505-2E9C-101B-9397-08002B2CF9AE}" pid="111" name="FSC#ATSTATECFG@1.1001:DepartmentStreet">
    <vt:lpwstr/>
  </property>
  <property fmtid="{D5CDD505-2E9C-101B-9397-08002B2CF9AE}" pid="112" name="FSC#ATSTATECFG@1.1001:DepartmentDVR">
    <vt:lpwstr/>
  </property>
  <property fmtid="{D5CDD505-2E9C-101B-9397-08002B2CF9AE}" pid="113" name="FSC#ATSTATECFG@1.1001:DepartmentUID">
    <vt:lpwstr/>
  </property>
  <property fmtid="{D5CDD505-2E9C-101B-9397-08002B2CF9AE}" pid="114" name="FSC#ATSTATECFG@1.1001:SubfileReference">
    <vt:lpwstr>852.3/2005/02087/00004/00004/00010</vt:lpwstr>
  </property>
  <property fmtid="{D5CDD505-2E9C-101B-9397-08002B2CF9AE}" pid="115" name="FSC#ATSTATECFG@1.1001:Clause">
    <vt:lpwstr/>
  </property>
  <property fmtid="{D5CDD505-2E9C-101B-9397-08002B2CF9AE}" pid="116" name="FSC#ATSTATECFG@1.1001:ApprovedSignature">
    <vt:lpwstr/>
  </property>
  <property fmtid="{D5CDD505-2E9C-101B-9397-08002B2CF9AE}" pid="117" name="FSC#ATSTATECFG@1.1001:BankAccount">
    <vt:lpwstr/>
  </property>
  <property fmtid="{D5CDD505-2E9C-101B-9397-08002B2CF9AE}" pid="118" name="FSC#ATSTATECFG@1.1001:BankAccountOwner">
    <vt:lpwstr/>
  </property>
  <property fmtid="{D5CDD505-2E9C-101B-9397-08002B2CF9AE}" pid="119" name="FSC#ATSTATECFG@1.1001:BankInstitute">
    <vt:lpwstr/>
  </property>
  <property fmtid="{D5CDD505-2E9C-101B-9397-08002B2CF9AE}" pid="120" name="FSC#ATSTATECFG@1.1001:BankAccountID">
    <vt:lpwstr/>
  </property>
  <property fmtid="{D5CDD505-2E9C-101B-9397-08002B2CF9AE}" pid="121" name="FSC#ATSTATECFG@1.1001:BankAccountIBAN">
    <vt:lpwstr/>
  </property>
  <property fmtid="{D5CDD505-2E9C-101B-9397-08002B2CF9AE}" pid="122" name="FSC#ATSTATECFG@1.1001:BankAccountBIC">
    <vt:lpwstr/>
  </property>
  <property fmtid="{D5CDD505-2E9C-101B-9397-08002B2CF9AE}" pid="123" name="FSC#ATSTATECFG@1.1001:BankName">
    <vt:lpwstr/>
  </property>
  <property fmtid="{D5CDD505-2E9C-101B-9397-08002B2CF9AE}" pid="124" name="FSC#CCAPRECONFIG@15.1001:AddrAnrede">
    <vt:lpwstr/>
  </property>
  <property fmtid="{D5CDD505-2E9C-101B-9397-08002B2CF9AE}" pid="125" name="FSC#CCAPRECONFIG@15.1001:AddrTitel">
    <vt:lpwstr/>
  </property>
  <property fmtid="{D5CDD505-2E9C-101B-9397-08002B2CF9AE}" pid="126" name="FSC#CCAPRECONFIG@15.1001:AddrNachgestellter_Titel">
    <vt:lpwstr/>
  </property>
  <property fmtid="{D5CDD505-2E9C-101B-9397-08002B2CF9AE}" pid="127" name="FSC#CCAPRECONFIG@15.1001:AddrVorname">
    <vt:lpwstr/>
  </property>
  <property fmtid="{D5CDD505-2E9C-101B-9397-08002B2CF9AE}" pid="128" name="FSC#CCAPRECONFIG@15.1001:AddrNachname">
    <vt:lpwstr/>
  </property>
  <property fmtid="{D5CDD505-2E9C-101B-9397-08002B2CF9AE}" pid="129" name="FSC#CCAPRECONFIG@15.1001:AddrzH">
    <vt:lpwstr/>
  </property>
  <property fmtid="{D5CDD505-2E9C-101B-9397-08002B2CF9AE}" pid="130" name="FSC#CCAPRECONFIG@15.1001:AddrGeschlecht">
    <vt:lpwstr/>
  </property>
  <property fmtid="{D5CDD505-2E9C-101B-9397-08002B2CF9AE}" pid="131" name="FSC#CCAPRECONFIG@15.1001:AddrStrasse">
    <vt:lpwstr/>
  </property>
  <property fmtid="{D5CDD505-2E9C-101B-9397-08002B2CF9AE}" pid="132" name="FSC#CCAPRECONFIG@15.1001:AddrHausnummer">
    <vt:lpwstr/>
  </property>
  <property fmtid="{D5CDD505-2E9C-101B-9397-08002B2CF9AE}" pid="133" name="FSC#CCAPRECONFIG@15.1001:AddrStiege">
    <vt:lpwstr/>
  </property>
  <property fmtid="{D5CDD505-2E9C-101B-9397-08002B2CF9AE}" pid="134" name="FSC#CCAPRECONFIG@15.1001:AddrTuer">
    <vt:lpwstr/>
  </property>
  <property fmtid="{D5CDD505-2E9C-101B-9397-08002B2CF9AE}" pid="135" name="FSC#CCAPRECONFIG@15.1001:AddrPostfach">
    <vt:lpwstr/>
  </property>
  <property fmtid="{D5CDD505-2E9C-101B-9397-08002B2CF9AE}" pid="136" name="FSC#CCAPRECONFIG@15.1001:AddrPostleitzahl">
    <vt:lpwstr/>
  </property>
  <property fmtid="{D5CDD505-2E9C-101B-9397-08002B2CF9AE}" pid="137" name="FSC#CCAPRECONFIG@15.1001:AddrOrt">
    <vt:lpwstr/>
  </property>
  <property fmtid="{D5CDD505-2E9C-101B-9397-08002B2CF9AE}" pid="138" name="FSC#CCAPRECONFIG@15.1001:AddrLand">
    <vt:lpwstr/>
  </property>
  <property fmtid="{D5CDD505-2E9C-101B-9397-08002B2CF9AE}" pid="139" name="FSC#CCAPRECONFIG@15.1001:AddrEmail">
    <vt:lpwstr/>
  </property>
  <property fmtid="{D5CDD505-2E9C-101B-9397-08002B2CF9AE}" pid="140" name="FSC#CCAPRECONFIG@15.1001:AddrAdresse">
    <vt:lpwstr/>
  </property>
  <property fmtid="{D5CDD505-2E9C-101B-9397-08002B2CF9AE}" pid="141" name="FSC#CCAPRECONFIG@15.1001:AddrFax">
    <vt:lpwstr/>
  </property>
  <property fmtid="{D5CDD505-2E9C-101B-9397-08002B2CF9AE}" pid="142" name="FSC#CCAPRECONFIG@15.1001:AddrOrganisationsname">
    <vt:lpwstr/>
  </property>
  <property fmtid="{D5CDD505-2E9C-101B-9397-08002B2CF9AE}" pid="143" name="FSC#CCAPRECONFIG@15.1001:AddrOrganisationskurzname">
    <vt:lpwstr/>
  </property>
  <property fmtid="{D5CDD505-2E9C-101B-9397-08002B2CF9AE}" pid="144" name="FSC#CCAPRECONFIG@15.1001:AddrAbschriftsbemerkung">
    <vt:lpwstr/>
  </property>
  <property fmtid="{D5CDD505-2E9C-101B-9397-08002B2CF9AE}" pid="145" name="FSC#CCAPRECONFIG@15.1001:AddrName_Zeile_2">
    <vt:lpwstr/>
  </property>
  <property fmtid="{D5CDD505-2E9C-101B-9397-08002B2CF9AE}" pid="146" name="FSC#CCAPRECONFIG@15.1001:AddrName_Zeile_3">
    <vt:lpwstr/>
  </property>
  <property fmtid="{D5CDD505-2E9C-101B-9397-08002B2CF9AE}" pid="147" name="FSC#CCAPRECONFIG@15.1001:AddrPostalischeAdresse">
    <vt:lpwstr/>
  </property>
  <property fmtid="{D5CDD505-2E9C-101B-9397-08002B2CF9AE}" pid="148" name="FSC#FSCFOLIO@1.1001:docpropproject">
    <vt:lpwstr/>
  </property>
</Properties>
</file>